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1"/>
  </p:notesMasterIdLst>
  <p:handoutMasterIdLst>
    <p:handoutMasterId r:id="rId22"/>
  </p:handoutMasterIdLst>
  <p:sldIdLst>
    <p:sldId id="1037" r:id="rId2"/>
    <p:sldId id="1018" r:id="rId3"/>
    <p:sldId id="1019" r:id="rId4"/>
    <p:sldId id="1020" r:id="rId5"/>
    <p:sldId id="1031" r:id="rId6"/>
    <p:sldId id="1032" r:id="rId7"/>
    <p:sldId id="994" r:id="rId8"/>
    <p:sldId id="1030" r:id="rId9"/>
    <p:sldId id="1006" r:id="rId10"/>
    <p:sldId id="1009" r:id="rId11"/>
    <p:sldId id="1016" r:id="rId12"/>
    <p:sldId id="990" r:id="rId13"/>
    <p:sldId id="1017" r:id="rId14"/>
    <p:sldId id="1010" r:id="rId15"/>
    <p:sldId id="1023" r:id="rId16"/>
    <p:sldId id="1011" r:id="rId17"/>
    <p:sldId id="1012" r:id="rId18"/>
    <p:sldId id="1007" r:id="rId19"/>
    <p:sldId id="1034" r:id="rId20"/>
  </p:sldIdLst>
  <p:sldSz cx="9144000" cy="5143500" type="screen16x9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38962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7792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16887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55850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1948129" algn="l" defTabSz="779252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337755" algn="l" defTabSz="779252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2727381" algn="l" defTabSz="779252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117007" algn="l" defTabSz="779252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CC"/>
    <a:srgbClr val="FF3300"/>
    <a:srgbClr val="00FFFF"/>
    <a:srgbClr val="0000CC"/>
    <a:srgbClr val="800080"/>
    <a:srgbClr val="FF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483" autoAdjust="0"/>
    <p:restoredTop sz="92985" autoAdjust="0"/>
  </p:normalViewPr>
  <p:slideViewPr>
    <p:cSldViewPr>
      <p:cViewPr varScale="1">
        <p:scale>
          <a:sx n="33" d="100"/>
          <a:sy n="33" d="100"/>
        </p:scale>
        <p:origin x="-96" y="-10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1518" y="-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15BBDC55-C66B-4D6E-842C-D11CF9454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9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4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4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4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64A0106-DF7F-4E08-BB46-A0D85FD5C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85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8962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7925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6887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585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8BB64D8-A0A3-4155-BC31-801F09425E7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276C6C-0736-4D2A-87DF-9EB54C3F180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9F2CDC-D3F5-4FB6-93B9-85FD2AAF8B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3557B4A-E2F4-4761-BC77-4F63C24AD54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E2199A-75E8-4856-8BD7-9D4040A22E3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1F5F65-C013-418E-9A69-800941814B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098367-867E-4102-9C74-9007B11A93F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6A2416-21F2-4DCB-B1EB-7B97890F90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EE3450-57BF-432E-8CD6-609633C8E06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CEB8C0-C76D-4BBE-80AA-017DD99E015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CEB8C0-C76D-4BBE-80AA-017DD99E015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CEB8C0-C76D-4BBE-80AA-017DD99E01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CEB8C0-C76D-4BBE-80AA-017DD99E015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1CEB8C0-C76D-4BBE-80AA-017DD99E015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539E6DC-9F8F-4761-BDCD-F71DCD599A7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2D28F0-DEB9-409E-9C02-2E834D8D61F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2F8AB8E-C8B4-4DAB-935F-3A94FA30C64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5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8" y="2031357"/>
            <a:ext cx="3313355" cy="1276620"/>
          </a:xfrm>
        </p:spPr>
        <p:txBody>
          <a:bodyPr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8" y="3315814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500">
                <a:solidFill>
                  <a:srgbClr val="424242"/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2"/>
            <a:ext cx="2133600" cy="563236"/>
          </a:xfrm>
        </p:spPr>
        <p:txBody>
          <a:bodyPr anchor="b"/>
          <a:lstStyle>
            <a:lvl1pPr algn="l">
              <a:defRPr sz="2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9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9" y="4289979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EFF6CB1-0450-4860-871A-98F852A749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7777E-A1CC-444B-A48F-8A478589CE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3" y="772610"/>
            <a:ext cx="1484453" cy="358525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8" y="772610"/>
            <a:ext cx="5423704" cy="358525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5DA38-3816-4F69-8EC0-80A5EE27B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2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5C71-D326-4048-BDCD-606E956F2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4C2A27-D09F-468F-89A1-54A8B6FEAF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4"/>
            <a:ext cx="6637468" cy="1021556"/>
          </a:xfrm>
        </p:spPr>
        <p:txBody>
          <a:bodyPr anchor="b"/>
          <a:lstStyle>
            <a:lvl1pPr algn="l">
              <a:defRPr sz="34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8" y="3200404"/>
            <a:ext cx="6637467" cy="1140310"/>
          </a:xfrm>
        </p:spPr>
        <p:txBody>
          <a:bodyPr anchor="t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D59C6-3EEC-4EB0-A0D6-57E54A9940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75665-5F4B-4B37-9CE5-12B6D3DF32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5"/>
            <a:ext cx="3419856" cy="21268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40" y="1737007"/>
            <a:ext cx="3055717" cy="4798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5"/>
            <a:ext cx="3419856" cy="212684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1BF3D4-481D-4035-A607-D5684A0649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410B2-A812-476C-8357-3D195F4F0C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C1C969-6F9C-4363-910B-174B6715E0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5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A407A-447F-4F3D-9028-F3E110764A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4" y="451416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30"/>
            <a:ext cx="3493664" cy="273844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80"/>
            <a:ext cx="3304572" cy="109736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4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5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4" y="451416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11" y="520346"/>
            <a:ext cx="3359623" cy="4101084"/>
          </a:xfrm>
        </p:spPr>
        <p:txBody>
          <a:bodyPr/>
          <a:lstStyle>
            <a:lvl1pPr marL="0" indent="0">
              <a:buNone/>
              <a:defRPr sz="2700">
                <a:solidFill>
                  <a:schemeClr val="accent1"/>
                </a:solidFill>
              </a:defRPr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3" y="3099820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424242"/>
                </a:solidFill>
              </a:defRPr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30"/>
            <a:ext cx="3493664" cy="273844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369B3-7948-4C5E-AA39-B9309EB23F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20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5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3" y="770748"/>
            <a:ext cx="7024744" cy="857250"/>
          </a:xfrm>
          <a:prstGeom prst="rect">
            <a:avLst/>
          </a:prstGeom>
        </p:spPr>
        <p:txBody>
          <a:bodyPr vert="horz" lIns="77925" tIns="38963" rIns="77925" bIns="38963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5" y="1742739"/>
            <a:ext cx="6777317" cy="2631733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73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4"/>
            <a:ext cx="3502152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9" y="168372"/>
            <a:ext cx="1332156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F52B9944-DEE1-4162-B126-78E5A4789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>
    <p:wheel spokes="8"/>
  </p:transition>
  <p:txStyles>
    <p:titleStyle>
      <a:lvl1pPr algn="l" defTabSz="779252" rtl="0" eaLnBrk="1" latinLnBrk="0" hangingPunct="1"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92219" indent="-233776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545476" indent="-233776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779252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958480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129915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93558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64993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36429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07864" indent="-194813" algn="l" defTabSz="779252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user\Local%20Settings\Temp\Rar$DI00.641\Thuan%20Thanh%203.ppt#-1,15,Slide 1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file:///C:\Documents%20and%20Settings\user\Local%20Settings\Temp\Rar$DI00.641\Thuan%20Thanh%203.ppt#-1,16,Slide 16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file:///C:\Documents%20and%20Settings\user\Local%20Settings\Temp\Rar$DI00.641\Thuan%20Thanh%203.ppt#-1,15,Slide 1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user\Local%20Settings\Temp\Rar$DI00.641\Thuan%20Thanh%203.ppt#-1,16,Slide 16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file:///C:\Documents%20and%20Settings\user\Local%20Settings\Temp\Rar$DI00.641\Thuan%20Thanh%203.ppt#-1,19,Slide 19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file:///C:\Documents%20and%20Settings\user\Local%20Settings\Temp\Rar$DI00.641\Thuan%20Thanh%203.ppt#-1,16,Slide 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file:///C:\Documents%20and%20Settings\user\Local%20Settings\Temp\Rar$DI00.641\Thuan%20Thanh%203.ppt#-1,13,Slide 13" TargetMode="External"/><Relationship Id="rId4" Type="http://schemas.openxmlformats.org/officeDocument/2006/relationships/image" Target="../media/image2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file:///C:\Documents%20and%20Settings\user\Local%20Settings\Temp\Rar$DI00.641\Thuan%20Thanh%203.ppt#-1,16,Slide 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user\Local%20Settings\Temp\Rar$DI00.641\Thuan%20Thanh%203.ppt#-1,13,Slide 1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hyperlink" Target="file:///C:\Documents%20and%20Settings\user\Local%20Settings\Temp\Rar$DI00.641\Thuan%20Thanh%203.ppt#-1,13,Slide 1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user\Local%20Settings\Temp\Rar$DI00.641\Thuan%20Thanh%203.ppt#-1,13,Slide 1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286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3169" y="451757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57492" y="17179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28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79268" y="-35378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28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42081" y="4493928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290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4600" y="4551078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419417" y="317556"/>
            <a:ext cx="2287395" cy="78657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vi-VN" sz="1900" b="1" u="sng" dirty="0">
                <a:solidFill>
                  <a:srgbClr val="FFFF00"/>
                </a:solidFill>
                <a:latin typeface="Arial" charset="0"/>
              </a:rPr>
              <a:t>Khởi động</a:t>
            </a:r>
            <a:r>
              <a:rPr lang="en-US" sz="1900" u="sng" dirty="0">
                <a:solidFill>
                  <a:srgbClr val="FFCCFF"/>
                </a:solidFill>
                <a:latin typeface="Arial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27084" y="1134972"/>
            <a:ext cx="8309574" cy="68566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7925" tIns="38963" rIns="77925" bIns="38963"/>
          <a:lstStyle/>
          <a:p>
            <a:pPr indent="4059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vi-VN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toán: </a:t>
            </a:r>
            <a:r>
              <a:rPr lang="vi-V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 hai số, trong đó số lớn là </a:t>
            </a:r>
            <a:r>
              <a:rPr lang="vi-VN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vi-V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Số lớn </a:t>
            </a:r>
            <a:r>
              <a:rPr lang="vi-VN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hơn </a:t>
            </a:r>
            <a:r>
              <a:rPr lang="vi-V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 bé </a:t>
            </a:r>
            <a:r>
              <a:rPr lang="vi-VN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 đơn vị</a:t>
            </a:r>
            <a:r>
              <a:rPr lang="vi-V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Tính </a:t>
            </a:r>
            <a:r>
              <a:rPr lang="vi-VN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 hai số.</a:t>
            </a:r>
            <a:endParaRPr lang="en-US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1521550" y="2235034"/>
            <a:ext cx="1336431" cy="3845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1900" b="1" dirty="0">
                <a:solidFill>
                  <a:srgbClr val="FFFF00"/>
                </a:solidFill>
                <a:latin typeface="Arial" charset="0"/>
              </a:rPr>
              <a:t>Số lớn:</a:t>
            </a:r>
            <a:endParaRPr lang="en-US" sz="1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1563113" y="2639966"/>
            <a:ext cx="1334965" cy="3845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1900" b="1" dirty="0">
                <a:solidFill>
                  <a:srgbClr val="FFFF00"/>
                </a:solidFill>
                <a:latin typeface="Arial" charset="0"/>
              </a:rPr>
              <a:t>Số bé</a:t>
            </a: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5866017" y="2427320"/>
            <a:ext cx="1466" cy="400050"/>
            <a:chOff x="4014" y="2784"/>
            <a:chExt cx="1" cy="336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35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" name="AutoShape 30"/>
          <p:cNvSpPr>
            <a:spLocks/>
          </p:cNvSpPr>
          <p:nvPr/>
        </p:nvSpPr>
        <p:spPr bwMode="auto">
          <a:xfrm>
            <a:off x="7220105" y="2303379"/>
            <a:ext cx="45719" cy="632454"/>
          </a:xfrm>
          <a:prstGeom prst="rightBrace">
            <a:avLst>
              <a:gd name="adj1" fmla="val 114286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9" name="AutoShape 27"/>
          <p:cNvSpPr>
            <a:spLocks/>
          </p:cNvSpPr>
          <p:nvPr/>
        </p:nvSpPr>
        <p:spPr bwMode="auto">
          <a:xfrm rot="5400000">
            <a:off x="6426033" y="1877499"/>
            <a:ext cx="71614" cy="1233765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5912276" y="2518718"/>
            <a:ext cx="1166447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6800251" y="2408422"/>
            <a:ext cx="193705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31457" y="1865371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61093" y="2831307"/>
            <a:ext cx="739812" cy="386464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000" b="1" i="1" dirty="0">
                <a:solidFill>
                  <a:srgbClr val="FFFF00"/>
                </a:solidFill>
                <a:latin typeface="Arial" charset="0"/>
              </a:rPr>
              <a:t>Giải</a:t>
            </a:r>
            <a:endParaRPr lang="en-US" sz="2000" b="1" i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2676019" y="2909702"/>
            <a:ext cx="3785821" cy="210231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u="sng" dirty="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Số bé là: 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    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     4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0 – 10 = 30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Tổng hai số là: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          40 + 30 = 70 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                     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Đáp số: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70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300143" y="2043053"/>
            <a:ext cx="1125414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40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47" name="Group 41"/>
          <p:cNvGrpSpPr>
            <a:grpSpLocks/>
          </p:cNvGrpSpPr>
          <p:nvPr/>
        </p:nvGrpSpPr>
        <p:grpSpPr bwMode="auto">
          <a:xfrm>
            <a:off x="2897212" y="2344274"/>
            <a:ext cx="4181511" cy="114300"/>
            <a:chOff x="2592" y="4032"/>
            <a:chExt cx="2442" cy="96"/>
          </a:xfrm>
        </p:grpSpPr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2592" y="4080"/>
              <a:ext cx="18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33"/>
            <p:cNvSpPr>
              <a:spLocks noChangeShapeType="1"/>
            </p:cNvSpPr>
            <p:nvPr/>
          </p:nvSpPr>
          <p:spPr bwMode="auto">
            <a:xfrm>
              <a:off x="4410" y="4080"/>
              <a:ext cx="6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2592" y="403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36"/>
            <p:cNvSpPr>
              <a:spLocks noChangeShapeType="1"/>
            </p:cNvSpPr>
            <p:nvPr/>
          </p:nvSpPr>
          <p:spPr bwMode="auto">
            <a:xfrm>
              <a:off x="5034" y="403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Line 26"/>
          <p:cNvSpPr>
            <a:spLocks noChangeShapeType="1"/>
          </p:cNvSpPr>
          <p:nvPr/>
        </p:nvSpPr>
        <p:spPr bwMode="auto">
          <a:xfrm flipV="1">
            <a:off x="2916367" y="2781182"/>
            <a:ext cx="2933821" cy="1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34"/>
          <p:cNvSpPr>
            <a:spLocks noChangeShapeType="1"/>
          </p:cNvSpPr>
          <p:nvPr/>
        </p:nvSpPr>
        <p:spPr bwMode="auto">
          <a:xfrm>
            <a:off x="2916367" y="2696561"/>
            <a:ext cx="0" cy="114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34"/>
          <p:cNvSpPr>
            <a:spLocks noChangeShapeType="1"/>
          </p:cNvSpPr>
          <p:nvPr/>
        </p:nvSpPr>
        <p:spPr bwMode="auto">
          <a:xfrm flipH="1">
            <a:off x="5866017" y="2731059"/>
            <a:ext cx="6254" cy="10024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613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5" grpId="0"/>
      <p:bldP spid="28" grpId="0"/>
      <p:bldP spid="38" grpId="0" animBg="1"/>
      <p:bldP spid="39" grpId="0" animBg="1"/>
      <p:bldP spid="40" grpId="0"/>
      <p:bldP spid="41" grpId="0"/>
      <p:bldP spid="42" grpId="0"/>
      <p:bldP spid="43" grpId="0"/>
      <p:bldP spid="45" grpId="0" animBg="1"/>
      <p:bldP spid="44" grpId="0"/>
      <p:bldP spid="54" grpId="0" animBg="1"/>
      <p:bldP spid="55" grpId="0" animBg="1"/>
      <p:bldP spid="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7" name="Text Box 37"/>
          <p:cNvSpPr txBox="1">
            <a:spLocks noChangeArrowheads="1"/>
          </p:cNvSpPr>
          <p:nvPr/>
        </p:nvSpPr>
        <p:spPr bwMode="auto">
          <a:xfrm>
            <a:off x="3747402" y="478524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3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pic>
        <p:nvPicPr>
          <p:cNvPr id="11270" name="Picture 41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784" y="42862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42"/>
          <p:cNvSpPr txBox="1">
            <a:spLocks noChangeArrowheads="1"/>
          </p:cNvSpPr>
          <p:nvPr/>
        </p:nvSpPr>
        <p:spPr bwMode="auto">
          <a:xfrm>
            <a:off x="1868780" y="285750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</a:t>
            </a:r>
            <a:r>
              <a:rPr lang="en-US" sz="2900" b="1" dirty="0">
                <a:solidFill>
                  <a:srgbClr val="FFFF00"/>
                </a:solidFill>
                <a:latin typeface="Arial" charset="0"/>
              </a:rPr>
              <a:t>1:</a:t>
            </a:r>
          </a:p>
        </p:txBody>
      </p:sp>
      <p:pic>
        <p:nvPicPr>
          <p:cNvPr id="190" name="Picture 189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638" y="-294022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1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0" y="-11906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92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510954" y="4600575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93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4600576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94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42081" y="20304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74412" y="1079727"/>
            <a:ext cx="7455877" cy="37720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Tuổi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con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là: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(58 </a:t>
            </a:r>
            <a:r>
              <a:rPr lang="vi-VN" sz="2400" b="1" dirty="0">
                <a:latin typeface="HP001 4 hàng" panose="020B0603050302020204" pitchFamily="34" charset="0"/>
              </a:rPr>
              <a:t>-</a:t>
            </a:r>
            <a:r>
              <a:rPr lang="en-US" sz="2400" b="1" dirty="0">
                <a:latin typeface="HP001 4 hàng" panose="020B0603050302020204" pitchFamily="34" charset="0"/>
              </a:rPr>
              <a:t> 38) : 2 = </a:t>
            </a:r>
            <a:r>
              <a:rPr lang="vi-VN" sz="2400" b="1" dirty="0">
                <a:latin typeface="HP001 4 hàng" panose="020B0603050302020204" pitchFamily="34" charset="0"/>
              </a:rPr>
              <a:t>10</a:t>
            </a:r>
            <a:r>
              <a:rPr lang="en-US" sz="2400" b="1" dirty="0">
                <a:latin typeface="HP001 4 hàng" panose="020B0603050302020204" pitchFamily="34" charset="0"/>
              </a:rPr>
              <a:t> (tuổi)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Tuổi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bố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là:</a:t>
            </a: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latin typeface="HP001 4 hàng" panose="020B0603050302020204" pitchFamily="34" charset="0"/>
              </a:rPr>
              <a:t>10</a:t>
            </a:r>
            <a:r>
              <a:rPr lang="en-US" sz="2400" b="1" dirty="0"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latin typeface="HP001 4 hàng" panose="020B0603050302020204" pitchFamily="34" charset="0"/>
              </a:rPr>
              <a:t>+</a:t>
            </a:r>
            <a:r>
              <a:rPr lang="en-US" sz="2400" b="1" dirty="0">
                <a:latin typeface="HP001 4 hàng" panose="020B0603050302020204" pitchFamily="34" charset="0"/>
              </a:rPr>
              <a:t> 38 = </a:t>
            </a:r>
            <a:r>
              <a:rPr lang="vi-VN" sz="2400" b="1" dirty="0">
                <a:latin typeface="HP001 4 hàng" panose="020B0603050302020204" pitchFamily="34" charset="0"/>
              </a:rPr>
              <a:t>48</a:t>
            </a:r>
            <a:r>
              <a:rPr lang="en-US" sz="2400" b="1" dirty="0">
                <a:latin typeface="HP001 4 hàng" panose="020B0603050302020204" pitchFamily="34" charset="0"/>
              </a:rPr>
              <a:t> (tuổi)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endParaRPr lang="vi-VN" sz="2400" b="1" dirty="0">
              <a:solidFill>
                <a:srgbClr val="FFFF00"/>
              </a:solidFill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                       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Đáp số: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400" b="1" dirty="0">
                <a:latin typeface="HP001 4 hàng" panose="020B0603050302020204" pitchFamily="34" charset="0"/>
              </a:rPr>
              <a:t>Con: 10 tuổi </a:t>
            </a:r>
            <a:endParaRPr lang="vi-VN" sz="2400" b="1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latin typeface="HP001 4 hàng" panose="020B0603050302020204" pitchFamily="34" charset="0"/>
              </a:rPr>
              <a:t>                                     </a:t>
            </a:r>
            <a:r>
              <a:rPr lang="en-US" sz="2400" b="1" dirty="0">
                <a:latin typeface="HP001 4 hàng" panose="020B0603050302020204" pitchFamily="34" charset="0"/>
              </a:rPr>
              <a:t>Bố:</a:t>
            </a:r>
            <a:r>
              <a:rPr lang="vi-VN" sz="2400" b="1" dirty="0">
                <a:latin typeface="HP001 4 hàng" panose="020B0603050302020204" pitchFamily="34" charset="0"/>
              </a:rPr>
              <a:t> </a:t>
            </a:r>
            <a:r>
              <a:rPr lang="en-US" sz="2400" b="1" dirty="0">
                <a:latin typeface="HP001 4 hàng" panose="020B0603050302020204" pitchFamily="34" charset="0"/>
              </a:rPr>
              <a:t>48 tuổi</a:t>
            </a:r>
          </a:p>
          <a:p>
            <a:pPr algn="ctr">
              <a:spcBef>
                <a:spcPct val="50000"/>
              </a:spcBef>
            </a:pPr>
            <a:endParaRPr lang="en-US" sz="2400" dirty="0">
              <a:latin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8319403" y="1109663"/>
            <a:ext cx="0" cy="3754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63526" y="4863703"/>
            <a:ext cx="745587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7" name="Text Box 3"/>
          <p:cNvSpPr txBox="1">
            <a:spLocks noChangeArrowheads="1"/>
          </p:cNvSpPr>
          <p:nvPr/>
        </p:nvSpPr>
        <p:spPr bwMode="auto">
          <a:xfrm>
            <a:off x="3757244" y="417747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 </a:t>
            </a:r>
          </a:p>
        </p:txBody>
      </p:sp>
      <p:sp>
        <p:nvSpPr>
          <p:cNvPr id="1019908" name="Text Box 4"/>
          <p:cNvSpPr txBox="1">
            <a:spLocks noChangeArrowheads="1"/>
          </p:cNvSpPr>
          <p:nvPr/>
        </p:nvSpPr>
        <p:spPr bwMode="auto">
          <a:xfrm>
            <a:off x="1117600" y="1057169"/>
            <a:ext cx="7455877" cy="377200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Tuổi bố là: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latin typeface="HP001 4 hàng" panose="020B0603050302020204" pitchFamily="34" charset="0"/>
              </a:rPr>
              <a:t>(58 + 38) : 2 = 48 (tuổi)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Tuổi con là: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HP001 4 hàng" panose="020B0603050302020204" pitchFamily="34" charset="0"/>
              </a:rPr>
              <a:t>48 - 38 = 10 (tuổi)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endParaRPr lang="vi-VN" sz="2400" b="1" dirty="0">
              <a:solidFill>
                <a:srgbClr val="FFFF00"/>
              </a:solidFill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               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Đáp số:</a:t>
            </a:r>
            <a:r>
              <a:rPr lang="en-US" sz="2400" i="1" dirty="0">
                <a:solidFill>
                  <a:srgbClr val="FFCCFF"/>
                </a:solidFill>
                <a:latin typeface="HP001 4 hàng" panose="020B0603050302020204" pitchFamily="34" charset="0"/>
              </a:rPr>
              <a:t> </a:t>
            </a:r>
            <a:r>
              <a:rPr lang="en-US" sz="2400" dirty="0">
                <a:latin typeface="HP001 4 hàng" panose="020B0603050302020204" pitchFamily="34" charset="0"/>
              </a:rPr>
              <a:t>Bố:</a:t>
            </a:r>
            <a:r>
              <a:rPr lang="vi-VN" sz="2400" dirty="0">
                <a:latin typeface="HP001 4 hàng" panose="020B0603050302020204" pitchFamily="34" charset="0"/>
              </a:rPr>
              <a:t> 4</a:t>
            </a:r>
            <a:r>
              <a:rPr lang="en-US" sz="2400" dirty="0">
                <a:latin typeface="HP001 4 hàng" panose="020B0603050302020204" pitchFamily="34" charset="0"/>
              </a:rPr>
              <a:t>8 tuổi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latin typeface="HP001 4 hàng" panose="020B0603050302020204" pitchFamily="34" charset="0"/>
              </a:rPr>
              <a:t>                 </a:t>
            </a:r>
            <a:r>
              <a:rPr lang="vi-VN" sz="2400" dirty="0">
                <a:latin typeface="HP001 4 hàng" panose="020B0603050302020204" pitchFamily="34" charset="0"/>
              </a:rPr>
              <a:t>                </a:t>
            </a:r>
            <a:r>
              <a:rPr lang="en-US" sz="2400" dirty="0">
                <a:latin typeface="HP001 4 hàng" panose="020B0603050302020204" pitchFamily="34" charset="0"/>
              </a:rPr>
              <a:t>Con:</a:t>
            </a:r>
            <a:r>
              <a:rPr lang="vi-VN" sz="2400" dirty="0">
                <a:latin typeface="HP001 4 hàng" panose="020B0603050302020204" pitchFamily="34" charset="0"/>
              </a:rPr>
              <a:t> </a:t>
            </a:r>
            <a:r>
              <a:rPr lang="en-US" sz="2400" dirty="0">
                <a:latin typeface="HP001 4 hàng" panose="020B0603050302020204" pitchFamily="34" charset="0"/>
              </a:rPr>
              <a:t>10 tuổi</a:t>
            </a:r>
            <a:endParaRPr lang="en-US" sz="2400" b="1" dirty="0">
              <a:latin typeface="HP001 4 hàng" panose="020B0603050302020204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400" dirty="0">
              <a:latin typeface="Arial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14404" y="253205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2</a:t>
            </a:r>
            <a:r>
              <a:rPr lang="en-US" sz="2900" b="1" dirty="0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  <p:pic>
        <p:nvPicPr>
          <p:cNvPr id="9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81" y="-29391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771" y="45148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/>
          <p:nvPr/>
        </p:nvCxnSpPr>
        <p:spPr>
          <a:xfrm>
            <a:off x="8551706" y="973488"/>
            <a:ext cx="0" cy="37720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095829" y="4745494"/>
            <a:ext cx="74558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95829" y="4745494"/>
            <a:ext cx="74558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95829" y="973488"/>
            <a:ext cx="0" cy="38556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6" name="Text Box 8"/>
          <p:cNvSpPr txBox="1">
            <a:spLocks noChangeArrowheads="1"/>
          </p:cNvSpPr>
          <p:nvPr/>
        </p:nvSpPr>
        <p:spPr bwMode="auto">
          <a:xfrm>
            <a:off x="514034" y="514353"/>
            <a:ext cx="8228135" cy="1094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marL="928067" indent="-928067"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Bài 2: </a:t>
            </a:r>
            <a:r>
              <a:rPr lang="en-US" sz="2200" b="1" dirty="0">
                <a:latin typeface="Arial" charset="0"/>
              </a:rPr>
              <a:t>Một lớp học </a:t>
            </a:r>
            <a:r>
              <a:rPr lang="en-US" sz="2200" b="1">
                <a:latin typeface="Arial" charset="0"/>
              </a:rPr>
              <a:t>có 38 </a:t>
            </a:r>
            <a:r>
              <a:rPr lang="en-US" sz="2200" b="1" dirty="0">
                <a:latin typeface="Arial" charset="0"/>
              </a:rPr>
              <a:t>học sinh. Số học sinh trai h</a:t>
            </a:r>
            <a:r>
              <a:rPr lang="vi-VN" sz="2200" b="1" dirty="0">
                <a:latin typeface="Arial" charset="0"/>
              </a:rPr>
              <a:t>ơ</a:t>
            </a:r>
            <a:r>
              <a:rPr lang="en-US" sz="2200" b="1" dirty="0">
                <a:latin typeface="Arial" charset="0"/>
              </a:rPr>
              <a:t>n số học sinh gái là 4 em. Hỏi lớp học </a:t>
            </a:r>
            <a:r>
              <a:rPr lang="vi-VN" sz="2200" b="1" dirty="0">
                <a:latin typeface="Arial" charset="0"/>
              </a:rPr>
              <a:t>đ</a:t>
            </a:r>
            <a:r>
              <a:rPr lang="en-US" sz="2200" b="1" dirty="0">
                <a:latin typeface="Arial" charset="0"/>
              </a:rPr>
              <a:t>ó có bao nhiêu học sinh trai, bao nhiêu học sinh gái ?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7357700" y="2786063"/>
            <a:ext cx="1565031" cy="914400"/>
            <a:chOff x="5136" y="2064"/>
            <a:chExt cx="1068" cy="768"/>
          </a:xfrm>
        </p:grpSpPr>
        <p:sp>
          <p:nvSpPr>
            <p:cNvPr id="13346" name="AutoShape 21"/>
            <p:cNvSpPr>
              <a:spLocks/>
            </p:cNvSpPr>
            <p:nvPr/>
          </p:nvSpPr>
          <p:spPr bwMode="auto">
            <a:xfrm>
              <a:off x="5136" y="2064"/>
              <a:ext cx="49" cy="768"/>
            </a:xfrm>
            <a:prstGeom prst="rightBrace">
              <a:avLst>
                <a:gd name="adj1" fmla="val 130612"/>
                <a:gd name="adj2" fmla="val 50000"/>
              </a:avLst>
            </a:prstGeom>
            <a:solidFill>
              <a:schemeClr val="tx1"/>
            </a:solidFill>
            <a:ln w="2222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FF0066"/>
                </a:solidFill>
                <a:latin typeface="Arial" charset="0"/>
              </a:endParaRPr>
            </a:p>
          </p:txBody>
        </p:sp>
        <p:sp>
          <p:nvSpPr>
            <p:cNvPr id="13347" name="Text Box 22"/>
            <p:cNvSpPr txBox="1">
              <a:spLocks noChangeArrowheads="1"/>
            </p:cNvSpPr>
            <p:nvPr/>
          </p:nvSpPr>
          <p:spPr bwMode="auto">
            <a:xfrm>
              <a:off x="5196" y="2322"/>
              <a:ext cx="1008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 dirty="0">
                  <a:latin typeface="Arial" charset="0"/>
                </a:rPr>
                <a:t>3</a:t>
              </a:r>
              <a:r>
                <a:rPr lang="en-US" sz="1700" b="1">
                  <a:latin typeface="Arial" charset="0"/>
                </a:rPr>
                <a:t>8 </a:t>
              </a:r>
              <a:r>
                <a:rPr lang="en-US" sz="1700" b="1" dirty="0">
                  <a:latin typeface="Arial" charset="0"/>
                </a:rPr>
                <a:t>học sinh</a:t>
              </a:r>
            </a:p>
          </p:txBody>
        </p:sp>
      </p:grpSp>
      <p:sp>
        <p:nvSpPr>
          <p:cNvPr id="913431" name="Text Box 23"/>
          <p:cNvSpPr txBox="1">
            <a:spLocks noChangeArrowheads="1"/>
          </p:cNvSpPr>
          <p:nvPr/>
        </p:nvSpPr>
        <p:spPr bwMode="auto">
          <a:xfrm>
            <a:off x="967157" y="1885950"/>
            <a:ext cx="1899138" cy="4787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818899" y="2590209"/>
            <a:ext cx="4154366" cy="371127"/>
            <a:chOff x="2196" y="1873"/>
            <a:chExt cx="2835" cy="384"/>
          </a:xfrm>
        </p:grpSpPr>
        <p:sp>
          <p:nvSpPr>
            <p:cNvPr id="13344" name="AutoShape 14"/>
            <p:cNvSpPr>
              <a:spLocks/>
            </p:cNvSpPr>
            <p:nvPr/>
          </p:nvSpPr>
          <p:spPr bwMode="auto">
            <a:xfrm rot="16200000">
              <a:off x="3572" y="797"/>
              <a:ext cx="84" cy="2835"/>
            </a:xfrm>
            <a:prstGeom prst="rightBracket">
              <a:avLst>
                <a:gd name="adj" fmla="val 425000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45" name="Text Box 25"/>
            <p:cNvSpPr txBox="1">
              <a:spLocks noChangeArrowheads="1"/>
            </p:cNvSpPr>
            <p:nvPr/>
          </p:nvSpPr>
          <p:spPr bwMode="auto">
            <a:xfrm>
              <a:off x="3216" y="1873"/>
              <a:ext cx="1007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 dirty="0">
                  <a:latin typeface="Arial" charset="0"/>
                </a:rPr>
                <a:t>? học sinh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904624" y="3576037"/>
            <a:ext cx="3056792" cy="410766"/>
            <a:chOff x="2576" y="3179"/>
            <a:chExt cx="2086" cy="345"/>
          </a:xfrm>
        </p:grpSpPr>
        <p:sp>
          <p:nvSpPr>
            <p:cNvPr id="13342" name="AutoShape 27"/>
            <p:cNvSpPr>
              <a:spLocks/>
            </p:cNvSpPr>
            <p:nvPr/>
          </p:nvSpPr>
          <p:spPr bwMode="auto">
            <a:xfrm rot="5400000">
              <a:off x="3600" y="2155"/>
              <a:ext cx="38" cy="2086"/>
            </a:xfrm>
            <a:prstGeom prst="rightBracket">
              <a:avLst>
                <a:gd name="adj" fmla="val 316667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343" name="Text Box 28"/>
            <p:cNvSpPr txBox="1">
              <a:spLocks noChangeArrowheads="1"/>
            </p:cNvSpPr>
            <p:nvPr/>
          </p:nvSpPr>
          <p:spPr bwMode="auto">
            <a:xfrm>
              <a:off x="2976" y="3227"/>
              <a:ext cx="959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 dirty="0">
                  <a:latin typeface="Arial" charset="0"/>
                </a:rPr>
                <a:t>? học sinh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978180" y="3236715"/>
            <a:ext cx="5022069" cy="384573"/>
            <a:chOff x="1405" y="2490"/>
            <a:chExt cx="2977" cy="323"/>
          </a:xfrm>
        </p:grpSpPr>
        <p:sp>
          <p:nvSpPr>
            <p:cNvPr id="13338" name="Text Box 17"/>
            <p:cNvSpPr txBox="1">
              <a:spLocks noChangeArrowheads="1"/>
            </p:cNvSpPr>
            <p:nvPr/>
          </p:nvSpPr>
          <p:spPr bwMode="auto">
            <a:xfrm>
              <a:off x="1405" y="2490"/>
              <a:ext cx="1143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latin typeface="Arial" charset="0"/>
                </a:rPr>
                <a:t>Số HS gái</a:t>
              </a:r>
              <a:r>
                <a:rPr lang="en-US" sz="1900" b="1" dirty="0">
                  <a:solidFill>
                    <a:srgbClr val="006600"/>
                  </a:solidFill>
                  <a:latin typeface="Arial" charset="0"/>
                </a:rPr>
                <a:t>:</a:t>
              </a:r>
            </a:p>
          </p:txBody>
        </p:sp>
        <p:sp>
          <p:nvSpPr>
            <p:cNvPr id="13339" name="Line 26"/>
            <p:cNvSpPr>
              <a:spLocks noChangeShapeType="1"/>
            </p:cNvSpPr>
            <p:nvPr/>
          </p:nvSpPr>
          <p:spPr bwMode="auto">
            <a:xfrm flipV="1">
              <a:off x="2515" y="2708"/>
              <a:ext cx="1867" cy="17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0" name="Line 29"/>
            <p:cNvSpPr>
              <a:spLocks noChangeShapeType="1"/>
            </p:cNvSpPr>
            <p:nvPr/>
          </p:nvSpPr>
          <p:spPr bwMode="auto">
            <a:xfrm flipH="1">
              <a:off x="4378" y="2708"/>
              <a:ext cx="0" cy="4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1" name="Line 30"/>
            <p:cNvSpPr>
              <a:spLocks noChangeShapeType="1"/>
            </p:cNvSpPr>
            <p:nvPr/>
          </p:nvSpPr>
          <p:spPr bwMode="auto">
            <a:xfrm flipV="1">
              <a:off x="2525" y="2703"/>
              <a:ext cx="12" cy="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952190" y="2989662"/>
            <a:ext cx="1368670" cy="558404"/>
            <a:chOff x="4247" y="3120"/>
            <a:chExt cx="934" cy="469"/>
          </a:xfrm>
        </p:grpSpPr>
        <p:grpSp>
          <p:nvGrpSpPr>
            <p:cNvPr id="13331" name="Group 10"/>
            <p:cNvGrpSpPr>
              <a:grpSpLocks/>
            </p:cNvGrpSpPr>
            <p:nvPr/>
          </p:nvGrpSpPr>
          <p:grpSpPr bwMode="auto">
            <a:xfrm>
              <a:off x="4272" y="3249"/>
              <a:ext cx="1" cy="240"/>
              <a:chOff x="1008" y="2016"/>
              <a:chExt cx="0" cy="240"/>
            </a:xfrm>
          </p:grpSpPr>
          <p:sp>
            <p:nvSpPr>
              <p:cNvPr id="13335" name="Line 11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6" name="Line 12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7" name="Line 13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32" name="AutoShape 19"/>
            <p:cNvSpPr>
              <a:spLocks/>
            </p:cNvSpPr>
            <p:nvPr/>
          </p:nvSpPr>
          <p:spPr bwMode="auto">
            <a:xfrm rot="5400000">
              <a:off x="4588" y="2931"/>
              <a:ext cx="48" cy="624"/>
            </a:xfrm>
            <a:prstGeom prst="rightBrace">
              <a:avLst>
                <a:gd name="adj1" fmla="val 108333"/>
                <a:gd name="adj2" fmla="val 50000"/>
              </a:avLst>
            </a:prstGeom>
            <a:solidFill>
              <a:srgbClr val="FFFF00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13333" name="Text Box 20"/>
            <p:cNvSpPr txBox="1">
              <a:spLocks noChangeArrowheads="1"/>
            </p:cNvSpPr>
            <p:nvPr/>
          </p:nvSpPr>
          <p:spPr bwMode="auto">
            <a:xfrm>
              <a:off x="4247" y="3279"/>
              <a:ext cx="934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4 học sinh</a:t>
              </a:r>
              <a:r>
                <a:rPr lang="vi-VN" b="1" dirty="0">
                  <a:latin typeface="Arial" charset="0"/>
                </a:rPr>
                <a:t>   </a:t>
              </a:r>
              <a:endParaRPr lang="en-US" b="1" dirty="0">
                <a:latin typeface="Arial" charset="0"/>
              </a:endParaRPr>
            </a:p>
          </p:txBody>
        </p:sp>
        <p:sp>
          <p:nvSpPr>
            <p:cNvPr id="13334" name="Line 35"/>
            <p:cNvSpPr>
              <a:spLocks noChangeShapeType="1"/>
            </p:cNvSpPr>
            <p:nvPr/>
          </p:nvSpPr>
          <p:spPr bwMode="auto">
            <a:xfrm>
              <a:off x="4272" y="3120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1131956" y="2815831"/>
            <a:ext cx="5888705" cy="384572"/>
            <a:chOff x="1595" y="3919"/>
            <a:chExt cx="3439" cy="323"/>
          </a:xfrm>
        </p:grpSpPr>
        <p:sp>
          <p:nvSpPr>
            <p:cNvPr id="13325" name="Text Box 15"/>
            <p:cNvSpPr txBox="1">
              <a:spLocks noChangeArrowheads="1"/>
            </p:cNvSpPr>
            <p:nvPr/>
          </p:nvSpPr>
          <p:spPr bwMode="auto">
            <a:xfrm>
              <a:off x="1595" y="3919"/>
              <a:ext cx="960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latin typeface="Arial" charset="0"/>
                </a:rPr>
                <a:t>Số HS trai:</a:t>
              </a:r>
            </a:p>
          </p:txBody>
        </p:sp>
        <p:sp>
          <p:nvSpPr>
            <p:cNvPr id="13327" name="Line 32"/>
            <p:cNvSpPr>
              <a:spLocks noChangeShapeType="1"/>
            </p:cNvSpPr>
            <p:nvPr/>
          </p:nvSpPr>
          <p:spPr bwMode="auto">
            <a:xfrm>
              <a:off x="2592" y="4080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Line 33"/>
            <p:cNvSpPr>
              <a:spLocks noChangeShapeType="1"/>
            </p:cNvSpPr>
            <p:nvPr/>
          </p:nvSpPr>
          <p:spPr bwMode="auto">
            <a:xfrm>
              <a:off x="4410" y="4080"/>
              <a:ext cx="6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Line 34"/>
            <p:cNvSpPr>
              <a:spLocks noChangeShapeType="1"/>
            </p:cNvSpPr>
            <p:nvPr/>
          </p:nvSpPr>
          <p:spPr bwMode="auto">
            <a:xfrm>
              <a:off x="2592" y="403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Line 36"/>
            <p:cNvSpPr>
              <a:spLocks noChangeShapeType="1"/>
            </p:cNvSpPr>
            <p:nvPr/>
          </p:nvSpPr>
          <p:spPr bwMode="auto">
            <a:xfrm>
              <a:off x="5034" y="403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4" name="Oval 47" descr="daisy_button_yellow_hb">
            <a:hlinkClick r:id="rId3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8278275" y="4526586"/>
            <a:ext cx="772258" cy="58340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pic>
        <p:nvPicPr>
          <p:cNvPr id="35" name="Picture 34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81342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6683" y="-142872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Oval 47" descr="daisy_button_yellow_hb">
            <a:hlinkClick r:id="rId3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-3223" y="1"/>
            <a:ext cx="772258" cy="58340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38" name="Oval 47" descr="daisy_button_yellow_hb">
            <a:hlinkClick r:id="rId3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8427536" y="-67182"/>
            <a:ext cx="772258" cy="58340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39" name="Oval 47" descr="daisy_button_yellow_hb">
            <a:hlinkClick r:id="rId3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1" y="4526587"/>
            <a:ext cx="772258" cy="58340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490779" y="857250"/>
            <a:ext cx="377837" cy="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348702" y="857250"/>
            <a:ext cx="614000" cy="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90778" y="1200150"/>
            <a:ext cx="355509" cy="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43203" y="1569128"/>
            <a:ext cx="1154514" cy="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96082" y="1523202"/>
            <a:ext cx="1364040" cy="0"/>
          </a:xfrm>
          <a:prstGeom prst="line">
            <a:avLst/>
          </a:prstGeom>
          <a:ln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Line 34"/>
          <p:cNvSpPr>
            <a:spLocks noChangeShapeType="1"/>
          </p:cNvSpPr>
          <p:nvPr/>
        </p:nvSpPr>
        <p:spPr bwMode="auto">
          <a:xfrm>
            <a:off x="2866295" y="3458650"/>
            <a:ext cx="0" cy="1143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3416" grpId="0" animBg="1"/>
      <p:bldP spid="913431" grpId="0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03" name="Text Box 3"/>
          <p:cNvSpPr txBox="1">
            <a:spLocks noChangeArrowheads="1"/>
          </p:cNvSpPr>
          <p:nvPr/>
        </p:nvSpPr>
        <p:spPr bwMode="auto">
          <a:xfrm>
            <a:off x="3446587" y="649917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3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024004" name="Text Box 4"/>
          <p:cNvSpPr txBox="1">
            <a:spLocks noChangeArrowheads="1"/>
          </p:cNvSpPr>
          <p:nvPr/>
        </p:nvSpPr>
        <p:spPr bwMode="auto">
          <a:xfrm>
            <a:off x="914401" y="3056335"/>
            <a:ext cx="7455877" cy="263353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200" b="1" dirty="0">
              <a:solidFill>
                <a:srgbClr val="FFCCFF"/>
              </a:solidFill>
              <a:latin typeface="Arial" charset="0"/>
            </a:endParaRPr>
          </a:p>
        </p:txBody>
      </p:sp>
      <p:sp>
        <p:nvSpPr>
          <p:cNvPr id="1024005" name="Text Box 5"/>
          <p:cNvSpPr txBox="1">
            <a:spLocks noChangeArrowheads="1"/>
          </p:cNvSpPr>
          <p:nvPr/>
        </p:nvSpPr>
        <p:spPr bwMode="auto">
          <a:xfrm>
            <a:off x="914400" y="1223963"/>
            <a:ext cx="7455877" cy="321800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HP001 4 hàng" panose="020B0603050302020204" pitchFamily="34" charset="0"/>
              </a:rPr>
              <a:t>Số học sinh trai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HP001 4 hàng" panose="020B0603050302020204" pitchFamily="34" charset="0"/>
              </a:rPr>
              <a:t>(38 </a:t>
            </a:r>
            <a:r>
              <a:rPr lang="en-US" sz="2400" dirty="0">
                <a:latin typeface="HP001 4 hàng" panose="020B0603050302020204" pitchFamily="34" charset="0"/>
              </a:rPr>
              <a:t>+ 4) : 2 </a:t>
            </a:r>
            <a:r>
              <a:rPr lang="en-US" sz="2400">
                <a:latin typeface="HP001 4 hàng" panose="020B0603050302020204" pitchFamily="34" charset="0"/>
              </a:rPr>
              <a:t>= 21 </a:t>
            </a:r>
            <a:r>
              <a:rPr lang="en-US" sz="2400" dirty="0">
                <a:latin typeface="HP001 4 hàng" panose="020B0603050302020204" pitchFamily="34" charset="0"/>
              </a:rPr>
              <a:t>(học sinh)</a:t>
            </a:r>
          </a:p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HP001 4 hàng" panose="020B0603050302020204" pitchFamily="34" charset="0"/>
              </a:rPr>
              <a:t>Số học sinh gái là: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HP001 4 hàng" panose="020B0603050302020204" pitchFamily="34" charset="0"/>
              </a:rPr>
              <a:t>21 </a:t>
            </a:r>
            <a:r>
              <a:rPr lang="en-US" sz="2400" dirty="0">
                <a:latin typeface="HP001 4 hàng" panose="020B0603050302020204" pitchFamily="34" charset="0"/>
              </a:rPr>
              <a:t>- 4 </a:t>
            </a:r>
            <a:r>
              <a:rPr lang="en-US" sz="2400">
                <a:latin typeface="HP001 4 hàng" panose="020B0603050302020204" pitchFamily="34" charset="0"/>
              </a:rPr>
              <a:t>= 17 </a:t>
            </a:r>
            <a:r>
              <a:rPr lang="en-US" sz="2400" dirty="0">
                <a:latin typeface="HP001 4 hàng" panose="020B0603050302020204" pitchFamily="34" charset="0"/>
              </a:rPr>
              <a:t>(học sinh)</a:t>
            </a:r>
            <a:endParaRPr lang="vi-VN" sz="2400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vi-VN" sz="20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                                  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Đáp số</a:t>
            </a:r>
            <a:r>
              <a:rPr lang="en-US" sz="2400" b="1">
                <a:solidFill>
                  <a:srgbClr val="FFFF00"/>
                </a:solidFill>
                <a:latin typeface="HP001 4 hàng" panose="020B0603050302020204" pitchFamily="34" charset="0"/>
              </a:rPr>
              <a:t>:</a:t>
            </a:r>
            <a:r>
              <a:rPr lang="en-US" sz="2400" i="1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400">
                <a:solidFill>
                  <a:srgbClr val="FFFF00"/>
                </a:solidFill>
                <a:latin typeface="HP001 4 hàng" panose="020B0603050302020204" pitchFamily="34" charset="0"/>
              </a:rPr>
              <a:t>21 </a:t>
            </a:r>
            <a:r>
              <a:rPr lang="en-US" sz="2400" dirty="0">
                <a:solidFill>
                  <a:srgbClr val="FFFF00"/>
                </a:solidFill>
                <a:latin typeface="HP001 4 hàng" panose="020B0603050302020204" pitchFamily="34" charset="0"/>
              </a:rPr>
              <a:t>học sinh trai;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FFFF00"/>
                </a:solidFill>
                <a:latin typeface="HP001 4 hàng" panose="020B0603050302020204" pitchFamily="34" charset="0"/>
              </a:rPr>
              <a:t>                                        17 </a:t>
            </a:r>
            <a:r>
              <a:rPr lang="en-US" sz="2400" dirty="0">
                <a:solidFill>
                  <a:srgbClr val="FFFF00"/>
                </a:solidFill>
                <a:latin typeface="HP001 4 hàng" panose="020B0603050302020204" pitchFamily="34" charset="0"/>
              </a:rPr>
              <a:t>học sinh gái</a:t>
            </a:r>
            <a:r>
              <a:rPr lang="en-US" sz="2400" dirty="0">
                <a:solidFill>
                  <a:srgbClr val="FFFF00"/>
                </a:solidFill>
                <a:latin typeface="Arial" charset="0"/>
              </a:rPr>
              <a:t>. </a:t>
            </a:r>
            <a:endParaRPr lang="en-US" sz="2400" dirty="0">
              <a:latin typeface="Arial" charset="0"/>
            </a:endParaRPr>
          </a:p>
        </p:txBody>
      </p:sp>
      <p:pic>
        <p:nvPicPr>
          <p:cNvPr id="14344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619" y="4549384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914404" y="307011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1</a:t>
            </a: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4346" name="Oval 10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442081" y="4274350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Oval 10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370277" y="329640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3" name="Oval 12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114300" y="4343407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4" name="Oval 13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114300" y="237961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pic>
        <p:nvPicPr>
          <p:cNvPr id="15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661" y="-308032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0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04" grpId="0" animBg="1"/>
      <p:bldP spid="102400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19" name="Text Box 3"/>
          <p:cNvSpPr txBox="1">
            <a:spLocks noChangeArrowheads="1"/>
          </p:cNvSpPr>
          <p:nvPr/>
        </p:nvSpPr>
        <p:spPr bwMode="auto">
          <a:xfrm>
            <a:off x="3449937" y="895350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 </a:t>
            </a:r>
          </a:p>
        </p:txBody>
      </p:sp>
      <p:sp>
        <p:nvSpPr>
          <p:cNvPr id="1007621" name="Text Box 5"/>
          <p:cNvSpPr txBox="1">
            <a:spLocks noChangeArrowheads="1"/>
          </p:cNvSpPr>
          <p:nvPr/>
        </p:nvSpPr>
        <p:spPr bwMode="auto">
          <a:xfrm>
            <a:off x="914404" y="3143256"/>
            <a:ext cx="7455877" cy="263353"/>
          </a:xfrm>
          <a:prstGeom prst="rect">
            <a:avLst/>
          </a:prstGeom>
          <a:solidFill>
            <a:srgbClr val="0000FF"/>
          </a:solidFill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1200" b="1" dirty="0">
              <a:solidFill>
                <a:srgbClr val="FFCCFF"/>
              </a:solidFill>
              <a:latin typeface="Arial" charset="0"/>
            </a:endParaRPr>
          </a:p>
        </p:txBody>
      </p:sp>
      <p:sp>
        <p:nvSpPr>
          <p:cNvPr id="1007620" name="Text Box 4"/>
          <p:cNvSpPr txBox="1">
            <a:spLocks noChangeArrowheads="1"/>
          </p:cNvSpPr>
          <p:nvPr/>
        </p:nvSpPr>
        <p:spPr bwMode="auto">
          <a:xfrm>
            <a:off x="914404" y="1485907"/>
            <a:ext cx="7455877" cy="321800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Số học sinh gái là: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latin typeface="HP001 4 hàng" panose="020B0603050302020204" pitchFamily="34" charset="0"/>
              </a:rPr>
              <a:t>(38 </a:t>
            </a:r>
            <a:r>
              <a:rPr lang="en-US" sz="2400" b="1" dirty="0">
                <a:latin typeface="HP001 4 hàng" panose="020B0603050302020204" pitchFamily="34" charset="0"/>
              </a:rPr>
              <a:t>– 4) : 2 </a:t>
            </a:r>
            <a:r>
              <a:rPr lang="en-US" sz="2400" b="1">
                <a:latin typeface="HP001 4 hàng" panose="020B0603050302020204" pitchFamily="34" charset="0"/>
              </a:rPr>
              <a:t>= 17 </a:t>
            </a:r>
            <a:r>
              <a:rPr lang="en-US" sz="2400" b="1" dirty="0">
                <a:latin typeface="HP001 4 hàng" panose="020B0603050302020204" pitchFamily="34" charset="0"/>
              </a:rPr>
              <a:t>(học sinh)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Số học sinh trai là: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latin typeface="HP001 4 hàng" panose="020B0603050302020204" pitchFamily="34" charset="0"/>
              </a:rPr>
              <a:t>17 </a:t>
            </a:r>
            <a:r>
              <a:rPr lang="en-US" sz="2400" b="1" dirty="0">
                <a:latin typeface="HP001 4 hàng" panose="020B0603050302020204" pitchFamily="34" charset="0"/>
              </a:rPr>
              <a:t>+ 4 </a:t>
            </a:r>
            <a:r>
              <a:rPr lang="en-US" sz="2400" b="1">
                <a:latin typeface="HP001 4 hàng" panose="020B0603050302020204" pitchFamily="34" charset="0"/>
              </a:rPr>
              <a:t>= 21 </a:t>
            </a:r>
            <a:r>
              <a:rPr lang="en-US" sz="2400" b="1" dirty="0">
                <a:latin typeface="HP001 4 hàng" panose="020B0603050302020204" pitchFamily="34" charset="0"/>
              </a:rPr>
              <a:t>(học sinh)</a:t>
            </a:r>
            <a:endParaRPr lang="vi-VN" sz="2400" b="1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vi-VN" sz="2000" b="1" dirty="0">
                <a:solidFill>
                  <a:srgbClr val="FFCCFF"/>
                </a:solidFill>
                <a:latin typeface="HP001 4 hàng" panose="020B0603050302020204" pitchFamily="34" charset="0"/>
              </a:rPr>
              <a:t>                    </a:t>
            </a:r>
            <a:r>
              <a:rPr lang="en-US" sz="2000" b="1" dirty="0">
                <a:solidFill>
                  <a:srgbClr val="FFCCFF"/>
                </a:solidFill>
                <a:latin typeface="HP001 4 hàng" panose="020B0603050302020204" pitchFamily="34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Đáp số</a:t>
            </a:r>
            <a:r>
              <a:rPr lang="en-US" sz="2400" b="1">
                <a:solidFill>
                  <a:srgbClr val="FFFF00"/>
                </a:solidFill>
                <a:latin typeface="HP001 4 hàng" panose="020B0603050302020204" pitchFamily="34" charset="0"/>
              </a:rPr>
              <a:t>:</a:t>
            </a:r>
            <a:r>
              <a:rPr lang="en-US" sz="2400" b="1" i="1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en-US" sz="2400" b="1">
                <a:solidFill>
                  <a:srgbClr val="FFFF00"/>
                </a:solidFill>
                <a:latin typeface="HP001 4 hàng" panose="020B0603050302020204" pitchFamily="34" charset="0"/>
              </a:rPr>
              <a:t>17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học sinh gái;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latin typeface="HP001 4 hàng" panose="020B0603050302020204" pitchFamily="34" charset="0"/>
              </a:rPr>
              <a:t>                             21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học sinh trai</a:t>
            </a:r>
            <a:r>
              <a:rPr lang="en-US" sz="2400" b="1" dirty="0">
                <a:solidFill>
                  <a:srgbClr val="FFFF00"/>
                </a:solidFill>
                <a:latin typeface="Arial" charset="0"/>
              </a:rPr>
              <a:t>. </a:t>
            </a:r>
            <a:endParaRPr lang="en-US" sz="2400" b="1" dirty="0">
              <a:latin typeface="Arial" charset="0"/>
            </a:endParaRPr>
          </a:p>
        </p:txBody>
      </p:sp>
      <p:pic>
        <p:nvPicPr>
          <p:cNvPr id="15367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1" y="438959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47" descr="daisy_button_yellow_hb">
            <a:hlinkClick r:id="rId4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8301405" y="4394603"/>
            <a:ext cx="772258" cy="58340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0" name="Oval 47" descr="daisy_button_yellow_hb">
            <a:hlinkClick r:id="rId4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0" y="25009"/>
            <a:ext cx="772258" cy="58340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Oval 47" descr="daisy_button_yellow_hb">
            <a:hlinkClick r:id="rId4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8352586" y="1"/>
            <a:ext cx="772258" cy="58340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2" name="Oval 47" descr="daisy_button_yellow_hb">
            <a:hlinkClick r:id="rId4" action="ppaction://hlinkpres?slideindex=15&amp;slidetitle=Slide 15"/>
          </p:cNvPr>
          <p:cNvSpPr>
            <a:spLocks noChangeArrowheads="1"/>
          </p:cNvSpPr>
          <p:nvPr/>
        </p:nvSpPr>
        <p:spPr bwMode="auto">
          <a:xfrm>
            <a:off x="1" y="4394603"/>
            <a:ext cx="772258" cy="58340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pic>
        <p:nvPicPr>
          <p:cNvPr id="13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161" y="-233527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14404" y="307011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2</a:t>
            </a:r>
            <a:endParaRPr lang="en-US" sz="2900" b="1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0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21" grpId="0" animBg="1"/>
      <p:bldP spid="10076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61242" y="574002"/>
            <a:ext cx="8229600" cy="109435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8067" indent="-928067"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Bài 3: 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Cả hai lớp 4A và 4B trồng </a:t>
            </a:r>
            <a:r>
              <a:rPr lang="vi-VN" sz="2200" dirty="0">
                <a:solidFill>
                  <a:schemeClr val="tx1"/>
                </a:solidFill>
                <a:latin typeface="Arial" charset="0"/>
              </a:rPr>
              <a:t>đư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ợc 600 cây. Lớp 4A trồng </a:t>
            </a:r>
            <a:r>
              <a:rPr lang="vi-VN" sz="2200" dirty="0">
                <a:solidFill>
                  <a:schemeClr val="tx1"/>
                </a:solidFill>
                <a:latin typeface="Arial" charset="0"/>
              </a:rPr>
              <a:t>đư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ợc ít h</a:t>
            </a:r>
            <a:r>
              <a:rPr lang="vi-VN" sz="2200" dirty="0">
                <a:solidFill>
                  <a:schemeClr val="tx1"/>
                </a:solidFill>
                <a:latin typeface="Arial" charset="0"/>
              </a:rPr>
              <a:t>ơ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n lớp 4B là 50 cây. Hỏi mỗi lớp trồng </a:t>
            </a:r>
            <a:r>
              <a:rPr lang="vi-VN" sz="2200" dirty="0">
                <a:solidFill>
                  <a:schemeClr val="tx1"/>
                </a:solidFill>
                <a:latin typeface="Arial" charset="0"/>
              </a:rPr>
              <a:t>đư</a:t>
            </a:r>
            <a:r>
              <a:rPr lang="en-US" sz="2200" dirty="0">
                <a:solidFill>
                  <a:schemeClr val="tx1"/>
                </a:solidFill>
                <a:latin typeface="Arial" charset="0"/>
              </a:rPr>
              <a:t>ợc bao nhiêu cây?</a:t>
            </a:r>
            <a:endParaRPr lang="en-US" sz="22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38"/>
          <p:cNvSpPr txBox="1">
            <a:spLocks noGrp="1" noChangeArrowheads="1"/>
          </p:cNvSpPr>
          <p:nvPr>
            <p:ph idx="1"/>
          </p:nvPr>
        </p:nvSpPr>
        <p:spPr bwMode="auto">
          <a:xfrm>
            <a:off x="422031" y="1543056"/>
            <a:ext cx="8229598" cy="34796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eaLnBrk="0" hangingPunct="0">
              <a:spcBef>
                <a:spcPct val="50000"/>
              </a:spcBef>
              <a:buNone/>
            </a:pPr>
            <a:endParaRPr lang="vi-VN" sz="2600" b="1" i="1" u="sng" dirty="0">
              <a:solidFill>
                <a:srgbClr val="0066FF"/>
              </a:solidFill>
              <a:latin typeface="Arial" charset="0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vi-VN" sz="2600" b="1" i="1" u="sng" dirty="0">
              <a:solidFill>
                <a:srgbClr val="0066FF"/>
              </a:solidFill>
              <a:latin typeface="Arial" charset="0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vi-VN" sz="2600" b="1" i="1" u="sng" dirty="0">
              <a:solidFill>
                <a:srgbClr val="0066FF"/>
              </a:solidFill>
              <a:latin typeface="Arial" charset="0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vi-VN" sz="2600" b="1" i="1" u="sng" dirty="0">
              <a:solidFill>
                <a:srgbClr val="0066FF"/>
              </a:solidFill>
              <a:latin typeface="Arial" charset="0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vi-VN" sz="2600" b="1" i="1" u="sng" dirty="0">
              <a:solidFill>
                <a:srgbClr val="0066FF"/>
              </a:solidFill>
              <a:latin typeface="Arial" charset="0"/>
            </a:endParaRPr>
          </a:p>
          <a:p>
            <a:pPr marL="0" indent="0" eaLnBrk="0" hangingPunct="0">
              <a:spcBef>
                <a:spcPct val="50000"/>
              </a:spcBef>
              <a:buNone/>
            </a:pPr>
            <a:endParaRPr lang="en-US" sz="2600" b="1" i="1" u="sng" dirty="0">
              <a:solidFill>
                <a:srgbClr val="0066FF"/>
              </a:solidFill>
              <a:latin typeface="Arial" charset="0"/>
            </a:endParaRPr>
          </a:p>
        </p:txBody>
      </p: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2424480" y="2572948"/>
            <a:ext cx="4857750" cy="384572"/>
            <a:chOff x="1728" y="2064"/>
            <a:chExt cx="3315" cy="323"/>
          </a:xfrm>
        </p:grpSpPr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1728" y="2064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latin typeface="Arial" charset="0"/>
                </a:rPr>
                <a:t>Lớp 4B:</a:t>
              </a: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2601" y="2210"/>
              <a:ext cx="18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4419" y="2210"/>
              <a:ext cx="6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49"/>
            <p:cNvSpPr>
              <a:spLocks noChangeShapeType="1"/>
            </p:cNvSpPr>
            <p:nvPr/>
          </p:nvSpPr>
          <p:spPr bwMode="auto">
            <a:xfrm>
              <a:off x="2601" y="216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53"/>
            <p:cNvSpPr>
              <a:spLocks noChangeShapeType="1"/>
            </p:cNvSpPr>
            <p:nvPr/>
          </p:nvSpPr>
          <p:spPr bwMode="auto">
            <a:xfrm>
              <a:off x="5043" y="2162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58"/>
          <p:cNvGrpSpPr>
            <a:grpSpLocks/>
          </p:cNvGrpSpPr>
          <p:nvPr/>
        </p:nvGrpSpPr>
        <p:grpSpPr bwMode="auto">
          <a:xfrm>
            <a:off x="2436940" y="3048001"/>
            <a:ext cx="3963865" cy="384573"/>
            <a:chOff x="1711" y="2535"/>
            <a:chExt cx="2705" cy="323"/>
          </a:xfrm>
        </p:grpSpPr>
        <p:sp>
          <p:nvSpPr>
            <p:cNvPr id="15" name="Text Box 30"/>
            <p:cNvSpPr txBox="1">
              <a:spLocks noChangeArrowheads="1"/>
            </p:cNvSpPr>
            <p:nvPr/>
          </p:nvSpPr>
          <p:spPr bwMode="auto">
            <a:xfrm>
              <a:off x="1711" y="2535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latin typeface="Arial" charset="0"/>
                </a:rPr>
                <a:t>Lớp 4A:</a:t>
              </a:r>
            </a:p>
          </p:txBody>
        </p:sp>
        <p:sp>
          <p:nvSpPr>
            <p:cNvPr id="16" name="Line 26"/>
            <p:cNvSpPr>
              <a:spLocks noChangeShapeType="1"/>
            </p:cNvSpPr>
            <p:nvPr/>
          </p:nvSpPr>
          <p:spPr bwMode="auto">
            <a:xfrm>
              <a:off x="2592" y="2688"/>
              <a:ext cx="1824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46"/>
            <p:cNvSpPr>
              <a:spLocks noChangeShapeType="1"/>
            </p:cNvSpPr>
            <p:nvPr/>
          </p:nvSpPr>
          <p:spPr bwMode="auto">
            <a:xfrm>
              <a:off x="4416" y="2640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47"/>
            <p:cNvSpPr>
              <a:spLocks noChangeShapeType="1"/>
            </p:cNvSpPr>
            <p:nvPr/>
          </p:nvSpPr>
          <p:spPr bwMode="auto">
            <a:xfrm>
              <a:off x="2592" y="2640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AutoShape 21"/>
          <p:cNvSpPr>
            <a:spLocks/>
          </p:cNvSpPr>
          <p:nvPr/>
        </p:nvSpPr>
        <p:spPr bwMode="auto">
          <a:xfrm rot="16200000">
            <a:off x="5492994" y="875753"/>
            <a:ext cx="57150" cy="3587262"/>
          </a:xfrm>
          <a:prstGeom prst="rightBracket">
            <a:avLst>
              <a:gd name="adj" fmla="val 425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0" name="AutoShape 29"/>
          <p:cNvSpPr>
            <a:spLocks/>
          </p:cNvSpPr>
          <p:nvPr/>
        </p:nvSpPr>
        <p:spPr bwMode="auto">
          <a:xfrm rot="5400000">
            <a:off x="5035794" y="1972319"/>
            <a:ext cx="57150" cy="2672862"/>
          </a:xfrm>
          <a:prstGeom prst="rightBracket">
            <a:avLst>
              <a:gd name="adj" fmla="val 316667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24" name="Group 64"/>
          <p:cNvGrpSpPr>
            <a:grpSpLocks/>
          </p:cNvGrpSpPr>
          <p:nvPr/>
        </p:nvGrpSpPr>
        <p:grpSpPr bwMode="auto">
          <a:xfrm>
            <a:off x="6394106" y="2659868"/>
            <a:ext cx="1238137" cy="581025"/>
            <a:chOff x="4878" y="2930"/>
            <a:chExt cx="532" cy="488"/>
          </a:xfrm>
        </p:grpSpPr>
        <p:grpSp>
          <p:nvGrpSpPr>
            <p:cNvPr id="25" name="Group 59"/>
            <p:cNvGrpSpPr>
              <a:grpSpLocks/>
            </p:cNvGrpSpPr>
            <p:nvPr/>
          </p:nvGrpSpPr>
          <p:grpSpPr bwMode="auto">
            <a:xfrm>
              <a:off x="4878" y="3051"/>
              <a:ext cx="532" cy="367"/>
              <a:chOff x="4408" y="3483"/>
              <a:chExt cx="532" cy="367"/>
            </a:xfrm>
          </p:grpSpPr>
          <p:grpSp>
            <p:nvGrpSpPr>
              <p:cNvPr id="27" name="Group 9"/>
              <p:cNvGrpSpPr>
                <a:grpSpLocks/>
              </p:cNvGrpSpPr>
              <p:nvPr/>
            </p:nvGrpSpPr>
            <p:grpSpPr bwMode="auto">
              <a:xfrm>
                <a:off x="4416" y="3564"/>
                <a:ext cx="0" cy="240"/>
                <a:chOff x="1008" y="2016"/>
                <a:chExt cx="0" cy="240"/>
              </a:xfrm>
            </p:grpSpPr>
            <p:sp>
              <p:nvSpPr>
                <p:cNvPr id="30" name="Line 10"/>
                <p:cNvSpPr>
                  <a:spLocks noChangeShapeType="1"/>
                </p:cNvSpPr>
                <p:nvPr/>
              </p:nvSpPr>
              <p:spPr bwMode="auto">
                <a:xfrm>
                  <a:off x="1008" y="201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1"/>
                <p:cNvSpPr>
                  <a:spLocks noChangeShapeType="1"/>
                </p:cNvSpPr>
                <p:nvPr/>
              </p:nvSpPr>
              <p:spPr bwMode="auto">
                <a:xfrm>
                  <a:off x="1008" y="2112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2"/>
                <p:cNvSpPr>
                  <a:spLocks noChangeShapeType="1"/>
                </p:cNvSpPr>
                <p:nvPr/>
              </p:nvSpPr>
              <p:spPr bwMode="auto">
                <a:xfrm>
                  <a:off x="1008" y="220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0066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8" name="AutoShape 33"/>
              <p:cNvSpPr>
                <a:spLocks/>
              </p:cNvSpPr>
              <p:nvPr/>
            </p:nvSpPr>
            <p:spPr bwMode="auto">
              <a:xfrm rot="5400000">
                <a:off x="4586" y="3305"/>
                <a:ext cx="40" cy="396"/>
              </a:xfrm>
              <a:prstGeom prst="rightBrace">
                <a:avLst>
                  <a:gd name="adj1" fmla="val 108333"/>
                  <a:gd name="adj2" fmla="val 50000"/>
                </a:avLst>
              </a:prstGeom>
              <a:solidFill>
                <a:srgbClr val="FF33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algn="ctr"/>
                <a:endParaRPr lang="en-US">
                  <a:latin typeface="Arial" charset="0"/>
                </a:endParaRPr>
              </a:p>
            </p:txBody>
          </p:sp>
          <p:sp>
            <p:nvSpPr>
              <p:cNvPr id="29" name="Text Box 34"/>
              <p:cNvSpPr txBox="1">
                <a:spLocks noChangeArrowheads="1"/>
              </p:cNvSpPr>
              <p:nvPr/>
            </p:nvSpPr>
            <p:spPr bwMode="auto">
              <a:xfrm>
                <a:off x="4440" y="3540"/>
                <a:ext cx="500" cy="3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b="1" dirty="0">
                    <a:solidFill>
                      <a:srgbClr val="FFFF00"/>
                    </a:solidFill>
                    <a:latin typeface="Arial" charset="0"/>
                  </a:rPr>
                  <a:t>50 cây</a:t>
                </a:r>
              </a:p>
            </p:txBody>
          </p:sp>
        </p:grpSp>
        <p:sp>
          <p:nvSpPr>
            <p:cNvPr id="26" name="Line 51"/>
            <p:cNvSpPr>
              <a:spLocks noChangeShapeType="1"/>
            </p:cNvSpPr>
            <p:nvPr/>
          </p:nvSpPr>
          <p:spPr bwMode="auto">
            <a:xfrm>
              <a:off x="4878" y="2930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AutoShape 65"/>
          <p:cNvSpPr>
            <a:spLocks/>
          </p:cNvSpPr>
          <p:nvPr/>
        </p:nvSpPr>
        <p:spPr bwMode="auto">
          <a:xfrm>
            <a:off x="7711277" y="2619376"/>
            <a:ext cx="161910" cy="857250"/>
          </a:xfrm>
          <a:prstGeom prst="rightBrace">
            <a:avLst>
              <a:gd name="adj1" fmla="val 114286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7873187" y="2885601"/>
            <a:ext cx="1090723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600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 cây</a:t>
            </a: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4815984" y="2376494"/>
            <a:ext cx="125143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 cây</a:t>
            </a: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4642339" y="3368285"/>
            <a:ext cx="125143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 cây</a:t>
            </a:r>
          </a:p>
        </p:txBody>
      </p:sp>
      <p:pic>
        <p:nvPicPr>
          <p:cNvPr id="37" name="Picture 7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7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14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val 38" descr="daisy_button_yellow_hb">
            <a:hlinkClick r:id="rId3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0" y="4569619"/>
            <a:ext cx="561242" cy="4119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0" name="Oval 39" descr="daisy_button_yellow_hb">
            <a:hlinkClick r:id="rId3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12421" y="119410"/>
            <a:ext cx="561242" cy="4119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1" name="Oval 40" descr="daisy_button_yellow_hb">
            <a:hlinkClick r:id="rId3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114300" y="54435"/>
            <a:ext cx="561242" cy="4119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2" name="Oval 41" descr="daisy_button_yellow_hb">
            <a:hlinkClick r:id="rId3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12421" y="4457707"/>
            <a:ext cx="561242" cy="4119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929786" y="1885950"/>
            <a:ext cx="1899138" cy="4787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</p:spTree>
    <p:extLst>
      <p:ext uri="{BB962C8B-B14F-4D97-AF65-F5344CB8AC3E}">
        <p14:creationId xmlns:p14="http://schemas.microsoft.com/office/powerpoint/2010/main" val="345464227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33" grpId="0" animBg="1"/>
      <p:bldP spid="34" grpId="0"/>
      <p:bldP spid="35" grpId="0"/>
      <p:bldP spid="36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9" name="Text Box 5"/>
          <p:cNvSpPr txBox="1">
            <a:spLocks noChangeArrowheads="1"/>
          </p:cNvSpPr>
          <p:nvPr/>
        </p:nvSpPr>
        <p:spPr bwMode="auto">
          <a:xfrm>
            <a:off x="817689" y="1253408"/>
            <a:ext cx="7455877" cy="321800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Lớp 4A trồng </a:t>
            </a:r>
            <a:r>
              <a:rPr lang="vi-VN" sz="2400" b="1" dirty="0">
                <a:latin typeface="HP001 4 hàng" panose="020B0603050302020204" pitchFamily="34" charset="0"/>
              </a:rPr>
              <a:t>đư</a:t>
            </a:r>
            <a:r>
              <a:rPr lang="en-US" sz="2400" b="1" dirty="0">
                <a:latin typeface="HP001 4 hàng" panose="020B0603050302020204" pitchFamily="34" charset="0"/>
              </a:rPr>
              <a:t>ợc số cây là:</a:t>
            </a:r>
          </a:p>
          <a:p>
            <a:pPr algn="ctr">
              <a:spcBef>
                <a:spcPct val="50000"/>
              </a:spcBef>
            </a:pP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(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600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–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50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) : 2 =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275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(cây)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Lớp 4B trồng </a:t>
            </a:r>
            <a:r>
              <a:rPr lang="vi-VN" sz="2400" b="1" dirty="0">
                <a:latin typeface="HP001 4 hàng" panose="020B0603050302020204" pitchFamily="34" charset="0"/>
              </a:rPr>
              <a:t>đư</a:t>
            </a:r>
            <a:r>
              <a:rPr lang="en-US" sz="2400" b="1" dirty="0">
                <a:latin typeface="HP001 4 hàng" panose="020B0603050302020204" pitchFamily="34" charset="0"/>
              </a:rPr>
              <a:t>ợc số cây là:</a:t>
            </a:r>
          </a:p>
          <a:p>
            <a:pPr algn="ctr">
              <a:spcBef>
                <a:spcPct val="50000"/>
              </a:spcBef>
            </a:pP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275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+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50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=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325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(cây)</a:t>
            </a: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solidFill>
                  <a:srgbClr val="00FFFF"/>
                </a:solidFill>
                <a:latin typeface="HP001 4 hàng" panose="020B0603050302020204" pitchFamily="34" charset="0"/>
              </a:rPr>
              <a:t>                 </a:t>
            </a:r>
            <a:r>
              <a:rPr lang="en-US" sz="2400" b="1" dirty="0">
                <a:latin typeface="HP001 4 hàng" panose="020B0603050302020204" pitchFamily="34" charset="0"/>
              </a:rPr>
              <a:t>Đáp số:</a:t>
            </a:r>
            <a:r>
              <a:rPr lang="en-US" sz="2400" b="1" i="1" dirty="0">
                <a:latin typeface="HP001 4 hàng" panose="020B0603050302020204" pitchFamily="34" charset="0"/>
              </a:rPr>
              <a:t> </a:t>
            </a:r>
            <a:r>
              <a:rPr lang="en-US" sz="2400" b="1" dirty="0">
                <a:latin typeface="HP001 4 hàng" panose="020B0603050302020204" pitchFamily="34" charset="0"/>
              </a:rPr>
              <a:t>Lớp 4A</a:t>
            </a:r>
            <a:r>
              <a:rPr lang="vi-VN" sz="2400" b="1" dirty="0">
                <a:latin typeface="HP001 4 hàng" panose="020B0603050302020204" pitchFamily="34" charset="0"/>
              </a:rPr>
              <a:t>: 275</a:t>
            </a:r>
            <a:r>
              <a:rPr lang="en-US" sz="2400" b="1" dirty="0">
                <a:latin typeface="HP001 4 hàng" panose="020B0603050302020204" pitchFamily="34" charset="0"/>
              </a:rPr>
              <a:t> cây</a:t>
            </a:r>
            <a:endParaRPr lang="vi-VN" sz="2400" b="1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latin typeface="HP001 4 hàng" panose="020B0603050302020204" pitchFamily="34" charset="0"/>
              </a:rPr>
              <a:t>                               </a:t>
            </a:r>
            <a:r>
              <a:rPr lang="en-US" sz="2400" b="1" dirty="0">
                <a:latin typeface="HP001 4 hàng" panose="020B0603050302020204" pitchFamily="34" charset="0"/>
              </a:rPr>
              <a:t>Lớp 4</a:t>
            </a:r>
            <a:r>
              <a:rPr lang="vi-VN" sz="2400" b="1" dirty="0">
                <a:latin typeface="HP001 4 hàng" panose="020B0603050302020204" pitchFamily="34" charset="0"/>
              </a:rPr>
              <a:t>B: 325</a:t>
            </a:r>
            <a:r>
              <a:rPr lang="en-US" sz="2400" b="1" dirty="0">
                <a:latin typeface="HP001 4 hàng" panose="020B0603050302020204" pitchFamily="34" charset="0"/>
              </a:rPr>
              <a:t> câ</a:t>
            </a:r>
            <a:r>
              <a:rPr lang="en-US" sz="2400" b="1" dirty="0">
                <a:latin typeface="Arial" charset="0"/>
              </a:rPr>
              <a:t>y</a:t>
            </a:r>
          </a:p>
        </p:txBody>
      </p:sp>
      <p:pic>
        <p:nvPicPr>
          <p:cNvPr id="17414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657" y="42862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09674" name="Text Box 10"/>
          <p:cNvSpPr txBox="1">
            <a:spLocks noChangeArrowheads="1"/>
          </p:cNvSpPr>
          <p:nvPr/>
        </p:nvSpPr>
        <p:spPr bwMode="auto">
          <a:xfrm>
            <a:off x="3727939" y="685800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31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7417" name="Oval 11" descr="daisy_button_yellow_hb">
            <a:hlinkClick r:id="rId4" action="ppaction://hlinkpres?slideindex=19&amp;slidetitle=Slide 19"/>
          </p:cNvPr>
          <p:cNvSpPr>
            <a:spLocks noChangeArrowheads="1"/>
          </p:cNvSpPr>
          <p:nvPr/>
        </p:nvSpPr>
        <p:spPr bwMode="auto">
          <a:xfrm>
            <a:off x="8370282" y="4229100"/>
            <a:ext cx="631581" cy="514350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0" name="Oval 11" descr="daisy_button_yellow_hb">
            <a:hlinkClick r:id="rId4" action="ppaction://hlinkpres?slideindex=19&amp;slidetitle=Slide 19"/>
          </p:cNvPr>
          <p:cNvSpPr>
            <a:spLocks noChangeArrowheads="1"/>
          </p:cNvSpPr>
          <p:nvPr/>
        </p:nvSpPr>
        <p:spPr bwMode="auto">
          <a:xfrm>
            <a:off x="51188" y="4343400"/>
            <a:ext cx="631581" cy="514350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Oval 11" descr="daisy_button_yellow_hb">
            <a:hlinkClick r:id="rId4" action="ppaction://hlinkpres?slideindex=19&amp;slidetitle=Slide 19"/>
          </p:cNvPr>
          <p:cNvSpPr>
            <a:spLocks noChangeArrowheads="1"/>
          </p:cNvSpPr>
          <p:nvPr/>
        </p:nvSpPr>
        <p:spPr bwMode="auto">
          <a:xfrm>
            <a:off x="184643" y="0"/>
            <a:ext cx="631581" cy="514350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2" name="Oval 11" descr="daisy_button_yellow_hb">
            <a:hlinkClick r:id="rId4" action="ppaction://hlinkpres?slideindex=19&amp;slidetitle=Slide 19"/>
          </p:cNvPr>
          <p:cNvSpPr>
            <a:spLocks noChangeArrowheads="1"/>
          </p:cNvSpPr>
          <p:nvPr/>
        </p:nvSpPr>
        <p:spPr bwMode="auto">
          <a:xfrm>
            <a:off x="8370282" y="0"/>
            <a:ext cx="631581" cy="514350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pic>
        <p:nvPicPr>
          <p:cNvPr id="13" name="Picture 12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501" y="-31432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48715" y="275137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1</a:t>
            </a:r>
            <a:r>
              <a:rPr lang="en-US" sz="2900" b="1" dirty="0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0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96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5" name="Text Box 3"/>
          <p:cNvSpPr txBox="1">
            <a:spLocks noChangeArrowheads="1"/>
          </p:cNvSpPr>
          <p:nvPr/>
        </p:nvSpPr>
        <p:spPr bwMode="auto">
          <a:xfrm>
            <a:off x="3716005" y="468085"/>
            <a:ext cx="1688123" cy="555741"/>
          </a:xfrm>
          <a:prstGeom prst="rect">
            <a:avLst/>
          </a:prstGeom>
          <a:noFill/>
          <a:ln>
            <a:noFill/>
          </a:ln>
          <a:effectLst/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Giải</a:t>
            </a:r>
            <a:r>
              <a:rPr lang="en-US" sz="31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</a:p>
        </p:txBody>
      </p:sp>
      <p:sp>
        <p:nvSpPr>
          <p:cNvPr id="1011717" name="Text Box 5"/>
          <p:cNvSpPr txBox="1">
            <a:spLocks noChangeArrowheads="1"/>
          </p:cNvSpPr>
          <p:nvPr/>
        </p:nvSpPr>
        <p:spPr bwMode="auto">
          <a:xfrm>
            <a:off x="915969" y="1020960"/>
            <a:ext cx="7455877" cy="377200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Lớp 4</a:t>
            </a:r>
            <a:r>
              <a:rPr lang="vi-VN" sz="2400" b="1" dirty="0">
                <a:latin typeface="HP001 4 hàng" panose="020B0603050302020204" pitchFamily="34" charset="0"/>
              </a:rPr>
              <a:t>B</a:t>
            </a:r>
            <a:r>
              <a:rPr lang="en-US" sz="2400" b="1" dirty="0">
                <a:latin typeface="HP001 4 hàng" panose="020B0603050302020204" pitchFamily="34" charset="0"/>
              </a:rPr>
              <a:t> trồng </a:t>
            </a:r>
            <a:r>
              <a:rPr lang="vi-VN" sz="2400" b="1" dirty="0">
                <a:latin typeface="HP001 4 hàng" panose="020B0603050302020204" pitchFamily="34" charset="0"/>
              </a:rPr>
              <a:t>đư</a:t>
            </a:r>
            <a:r>
              <a:rPr lang="en-US" sz="2400" b="1" dirty="0">
                <a:latin typeface="HP001 4 hàng" panose="020B0603050302020204" pitchFamily="34" charset="0"/>
              </a:rPr>
              <a:t>ợc số cây là:</a:t>
            </a:r>
          </a:p>
          <a:p>
            <a:pPr algn="ctr">
              <a:spcBef>
                <a:spcPct val="50000"/>
              </a:spcBef>
            </a:pPr>
            <a:r>
              <a:rPr lang="vi-VN" sz="2400" b="1" dirty="0">
                <a:solidFill>
                  <a:srgbClr val="FF99FF"/>
                </a:solidFill>
                <a:latin typeface="HP001 4 hàng" panose="020B0603050302020204" pitchFamily="34" charset="0"/>
              </a:rPr>
              <a:t>        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(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600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+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50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) : 2 =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325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(cây)</a:t>
            </a:r>
          </a:p>
          <a:p>
            <a:pPr algn="ctr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Lớp 4</a:t>
            </a:r>
            <a:r>
              <a:rPr lang="vi-VN" sz="2400" b="1" dirty="0">
                <a:latin typeface="HP001 4 hàng" panose="020B0603050302020204" pitchFamily="34" charset="0"/>
              </a:rPr>
              <a:t>A</a:t>
            </a:r>
            <a:r>
              <a:rPr lang="en-US" sz="2400" b="1" dirty="0">
                <a:latin typeface="HP001 4 hàng" panose="020B0603050302020204" pitchFamily="34" charset="0"/>
              </a:rPr>
              <a:t> trồng </a:t>
            </a:r>
            <a:r>
              <a:rPr lang="vi-VN" sz="2400" b="1" dirty="0">
                <a:latin typeface="HP001 4 hàng" panose="020B0603050302020204" pitchFamily="34" charset="0"/>
              </a:rPr>
              <a:t>đư</a:t>
            </a:r>
            <a:r>
              <a:rPr lang="en-US" sz="2400" b="1" dirty="0">
                <a:latin typeface="HP001 4 hàng" panose="020B0603050302020204" pitchFamily="34" charset="0"/>
              </a:rPr>
              <a:t>ợc số cây là:</a:t>
            </a:r>
          </a:p>
          <a:p>
            <a:pPr algn="ctr">
              <a:spcBef>
                <a:spcPct val="50000"/>
              </a:spcBef>
            </a:pP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325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-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50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= </a:t>
            </a:r>
            <a:r>
              <a:rPr lang="vi-VN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275</a:t>
            </a:r>
            <a:r>
              <a:rPr lang="en-US" sz="2400" b="1" dirty="0">
                <a:solidFill>
                  <a:srgbClr val="FFFF00"/>
                </a:solidFill>
                <a:latin typeface="HP001 4 hàng" panose="020B0603050302020204" pitchFamily="34" charset="0"/>
              </a:rPr>
              <a:t> (cây)</a:t>
            </a:r>
          </a:p>
          <a:p>
            <a:pPr algn="ctr" eaLnBrk="0" hangingPunct="0">
              <a:spcBef>
                <a:spcPct val="50000"/>
              </a:spcBef>
            </a:pPr>
            <a:r>
              <a:rPr lang="vi-VN" sz="2400" b="1" dirty="0">
                <a:solidFill>
                  <a:srgbClr val="00FFFF"/>
                </a:solidFill>
                <a:latin typeface="HP001 4 hàng" panose="020B0603050302020204" pitchFamily="34" charset="0"/>
              </a:rPr>
              <a:t>                 </a:t>
            </a:r>
            <a:r>
              <a:rPr lang="en-US" sz="2400" b="1" dirty="0">
                <a:latin typeface="HP001 4 hàng" panose="020B0603050302020204" pitchFamily="34" charset="0"/>
              </a:rPr>
              <a:t>Đáp số:</a:t>
            </a:r>
            <a:r>
              <a:rPr lang="vi-VN" sz="2400" b="1" dirty="0">
                <a:latin typeface="HP001 4 hàng" panose="020B0603050302020204" pitchFamily="34" charset="0"/>
              </a:rPr>
              <a:t> </a:t>
            </a:r>
            <a:r>
              <a:rPr lang="en-US" sz="2400" b="1" dirty="0">
                <a:latin typeface="HP001 4 hàng" panose="020B0603050302020204" pitchFamily="34" charset="0"/>
              </a:rPr>
              <a:t>Lớp 4</a:t>
            </a:r>
            <a:r>
              <a:rPr lang="vi-VN" sz="2400" b="1" dirty="0">
                <a:latin typeface="HP001 4 hàng" panose="020B0603050302020204" pitchFamily="34" charset="0"/>
              </a:rPr>
              <a:t>B: 325</a:t>
            </a:r>
            <a:r>
              <a:rPr lang="en-US" sz="2400" b="1" dirty="0">
                <a:latin typeface="HP001 4 hàng" panose="020B0603050302020204" pitchFamily="34" charset="0"/>
              </a:rPr>
              <a:t> cây</a:t>
            </a:r>
            <a:endParaRPr lang="vi-VN" sz="2400" b="1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latin typeface="HP001 4 hàng" panose="020B0603050302020204" pitchFamily="34" charset="0"/>
              </a:rPr>
              <a:t>                              </a:t>
            </a:r>
            <a:r>
              <a:rPr lang="en-US" sz="2400" b="1" dirty="0">
                <a:latin typeface="HP001 4 hàng" panose="020B0603050302020204" pitchFamily="34" charset="0"/>
              </a:rPr>
              <a:t>Lớp 4A</a:t>
            </a:r>
            <a:r>
              <a:rPr lang="vi-VN" sz="2400" b="1" dirty="0">
                <a:latin typeface="HP001 4 hàng" panose="020B0603050302020204" pitchFamily="34" charset="0"/>
              </a:rPr>
              <a:t>: 275</a:t>
            </a:r>
            <a:r>
              <a:rPr lang="en-US" sz="2400" b="1" dirty="0">
                <a:latin typeface="HP001 4 hàng" panose="020B0603050302020204" pitchFamily="34" charset="0"/>
              </a:rPr>
              <a:t> cây</a:t>
            </a:r>
            <a:endParaRPr lang="vi-VN" sz="2400" b="1" dirty="0">
              <a:latin typeface="HP001 4 hàng" panose="020B0603050302020204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sz="2400" b="1" dirty="0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18439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7305" y="-16056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248715" y="436449"/>
            <a:ext cx="1617785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900" b="1" dirty="0">
                <a:solidFill>
                  <a:srgbClr val="FFFF00"/>
                </a:solidFill>
                <a:latin typeface="Arial" charset="0"/>
              </a:rPr>
              <a:t>Cách 2</a:t>
            </a:r>
            <a:r>
              <a:rPr lang="en-US" sz="2900" b="1" dirty="0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  <p:pic>
        <p:nvPicPr>
          <p:cNvPr id="9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2207" y="4503587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73378" y="4617244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0" name="Oval 9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62347" y="4618605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Oval 10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82758" y="45244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2" name="Oval 11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132207" y="24493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1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428" name="Text Box 4"/>
          <p:cNvSpPr txBox="1">
            <a:spLocks noChangeArrowheads="1"/>
          </p:cNvSpPr>
          <p:nvPr/>
        </p:nvSpPr>
        <p:spPr bwMode="auto">
          <a:xfrm>
            <a:off x="1055081" y="914407"/>
            <a:ext cx="7174523" cy="177915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marL="50057"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FF00"/>
                </a:solidFill>
                <a:latin typeface="Arial" charset="0"/>
              </a:rPr>
              <a:t>Bài 4: Tính nhẩm: </a:t>
            </a:r>
          </a:p>
          <a:p>
            <a:pPr marL="50057" eaLnBrk="0" hangingPunct="0">
              <a:spcBef>
                <a:spcPct val="50000"/>
              </a:spcBef>
            </a:pPr>
            <a:r>
              <a:rPr lang="en-US" sz="2900" b="1" dirty="0">
                <a:latin typeface="HP001 4 hàng" panose="020B0603050302020204" pitchFamily="34" charset="0"/>
              </a:rPr>
              <a:t>Tổng của hai số bằng 8, hiệu của chúng cũng bằng 8. Tìm hai số </a:t>
            </a:r>
            <a:r>
              <a:rPr lang="vi-VN" sz="2900" b="1" dirty="0">
                <a:latin typeface="HP001 4 hàng" panose="020B0603050302020204" pitchFamily="34" charset="0"/>
              </a:rPr>
              <a:t>đ</a:t>
            </a:r>
            <a:r>
              <a:rPr lang="en-US" sz="2900" b="1" dirty="0">
                <a:latin typeface="HP001 4 hàng" panose="020B0603050302020204" pitchFamily="34" charset="0"/>
              </a:rPr>
              <a:t>ó ?</a:t>
            </a:r>
          </a:p>
          <a:p>
            <a:pPr marL="50057" algn="ctr" eaLnBrk="0" hangingPunct="0">
              <a:spcBef>
                <a:spcPct val="50000"/>
              </a:spcBef>
            </a:pPr>
            <a:endParaRPr lang="en-US" sz="400" b="1" i="1" dirty="0">
              <a:solidFill>
                <a:srgbClr val="FFCCFF"/>
              </a:solidFill>
              <a:latin typeface="Arial" charset="0"/>
            </a:endParaRPr>
          </a:p>
        </p:txBody>
      </p:sp>
      <p:sp>
        <p:nvSpPr>
          <p:cNvPr id="19465" name="Text Box 40"/>
          <p:cNvSpPr txBox="1">
            <a:spLocks noChangeArrowheads="1"/>
          </p:cNvSpPr>
          <p:nvPr/>
        </p:nvSpPr>
        <p:spPr bwMode="auto">
          <a:xfrm>
            <a:off x="2756389" y="3348935"/>
            <a:ext cx="3868615" cy="47879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marL="976770" indent="-976770" algn="ctr" eaLnBrk="0" hangingPunct="0">
              <a:spcBef>
                <a:spcPct val="50000"/>
              </a:spcBef>
            </a:pPr>
            <a:r>
              <a:rPr lang="en-US" sz="2600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600" b="1" dirty="0">
                <a:latin typeface="Arial" charset="0"/>
              </a:rPr>
              <a:t>Số lớn là 8, số bé là 0</a:t>
            </a:r>
          </a:p>
        </p:txBody>
      </p:sp>
      <p:sp>
        <p:nvSpPr>
          <p:cNvPr id="999472" name="Oval 48" descr="daisy_button_yellow_hb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8307" y="35385"/>
            <a:ext cx="633046" cy="469106"/>
          </a:xfrm>
          <a:prstGeom prst="ellipse">
            <a:avLst/>
          </a:prstGeom>
          <a:blipFill dpi="0" rotWithShape="0">
            <a:blip r:embed="rId3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999473" name="Oval 49" descr="daisy_button_yellow_hb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439576" y="35385"/>
            <a:ext cx="633046" cy="469106"/>
          </a:xfrm>
          <a:prstGeom prst="ellipse">
            <a:avLst/>
          </a:prstGeom>
          <a:blipFill dpi="0" rotWithShape="0">
            <a:blip r:embed="rId3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pic>
        <p:nvPicPr>
          <p:cNvPr id="10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123" y="-1714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Buombay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1016" y="42862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" name="Oval 74" descr="daisy_button_yellow_hb">
            <a:hlinkClick r:id="rId5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546123" y="4596946"/>
            <a:ext cx="701920" cy="526256"/>
          </a:xfrm>
          <a:prstGeom prst="ellipse">
            <a:avLst/>
          </a:prstGeom>
          <a:blipFill dpi="0" rotWithShape="0">
            <a:blip r:embed="rId6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288" name="Oval 74" descr="daisy_button_yellow_hb">
            <a:hlinkClick r:id="rId5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8808" y="4506836"/>
            <a:ext cx="701920" cy="526256"/>
          </a:xfrm>
          <a:prstGeom prst="ellipse">
            <a:avLst/>
          </a:prstGeom>
          <a:blipFill dpi="0" rotWithShape="0">
            <a:blip r:embed="rId6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9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9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9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99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9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9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5" grpId="0" animBg="1"/>
      <p:bldP spid="999472" grpId="0" animBg="1"/>
      <p:bldP spid="99947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281458" y="1024543"/>
            <a:ext cx="8229600" cy="322360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7925" tIns="38963" rIns="77925" bIns="38963" anchor="ctr"/>
          <a:lstStyle/>
          <a:p>
            <a:pPr eaLnBrk="0" hangingPunct="0">
              <a:spcBef>
                <a:spcPct val="50000"/>
              </a:spcBef>
            </a:pPr>
            <a:r>
              <a:rPr lang="vi-VN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</a:t>
            </a: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*Củng cố:</a:t>
            </a:r>
          </a:p>
          <a:p>
            <a:pPr eaLnBrk="0" hangingPunct="0">
              <a:spcBef>
                <a:spcPct val="50000"/>
              </a:spcBef>
            </a:pPr>
            <a:r>
              <a:rPr lang="vi-VN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- </a:t>
            </a:r>
            <a:r>
              <a:rPr lang="vi-VN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Để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 </a:t>
            </a:r>
            <a:r>
              <a:rPr lang="vi-VN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giải bài toán tìm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 hai số khi biết tổng và hiệu</a:t>
            </a:r>
            <a:r>
              <a:rPr lang="vi-VN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 của hai số đó,</a:t>
            </a:r>
          </a:p>
          <a:p>
            <a:pPr eaLnBrk="0" hangingPunct="0">
              <a:spcBef>
                <a:spcPct val="50000"/>
              </a:spcBef>
            </a:pPr>
            <a:r>
              <a:rPr lang="vi-VN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cần chú ý điều gì</a:t>
            </a: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?</a:t>
            </a:r>
            <a:endParaRPr lang="vi-VN" sz="2400" b="1" dirty="0">
              <a:effectLst>
                <a:outerShdw blurRad="38100" dist="38100" dir="2700000" algn="tl">
                  <a:srgbClr val="000000"/>
                </a:outerShdw>
              </a:effectLst>
              <a:latin typeface="HP001 4 hàng" panose="020B0603050302020204" pitchFamily="34" charset="0"/>
            </a:endParaRPr>
          </a:p>
          <a:p>
            <a:pPr marL="243516" indent="-243516" eaLnBrk="0" hangingPunct="0">
              <a:spcBef>
                <a:spcPct val="50000"/>
              </a:spcBef>
              <a:buFontTx/>
              <a:buChar char="-"/>
            </a:pP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Đọc kĩ đề, phân tích đề toán, xác định số lớn, số bé, tổng, hiệu</a:t>
            </a:r>
          </a:p>
          <a:p>
            <a:pPr marL="243516" indent="-243516" eaLnBrk="0" hangingPunct="0">
              <a:spcBef>
                <a:spcPct val="50000"/>
              </a:spcBef>
              <a:buFontTx/>
              <a:buChar char="-"/>
            </a:pP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Vẽ sơ đồ.</a:t>
            </a:r>
          </a:p>
          <a:p>
            <a:pPr marL="243516" indent="-243516" eaLnBrk="0" hangingPunct="0">
              <a:spcBef>
                <a:spcPct val="50000"/>
              </a:spcBef>
              <a:buFontTx/>
              <a:buChar char="-"/>
            </a:pP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Tìm số lớn.</a:t>
            </a:r>
          </a:p>
          <a:p>
            <a:pPr marL="243516" indent="-243516" eaLnBrk="0" hangingPunct="0">
              <a:spcBef>
                <a:spcPct val="50000"/>
              </a:spcBef>
              <a:buFontTx/>
              <a:buChar char="-"/>
            </a:pP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Tìm số bé.</a:t>
            </a:r>
          </a:p>
          <a:p>
            <a:pPr marL="243516" indent="-243516" eaLnBrk="0" hangingPunct="0">
              <a:spcBef>
                <a:spcPct val="50000"/>
              </a:spcBef>
              <a:buFontTx/>
              <a:buChar char="-"/>
            </a:pPr>
            <a:r>
              <a:rPr lang="vi-V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P001 4 hàng" panose="020B0603050302020204" pitchFamily="34" charset="0"/>
              </a:rPr>
              <a:t>Ghi đáp số.</a:t>
            </a:r>
          </a:p>
        </p:txBody>
      </p:sp>
      <p:pic>
        <p:nvPicPr>
          <p:cNvPr id="7" name="Picture 6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411" y="4506686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657" y="-31432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53763" y="4731544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0" name="Oval 9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560777" y="1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1" name="Oval 10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837" y="2722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3" name="Oval 12" descr="daisy_button_yellow_hb">
            <a:hlinkClick r:id="rId4" action="ppaction://hlinkpres?slideindex=16&amp;slidetitle=Slide 16"/>
          </p:cNvPr>
          <p:cNvSpPr>
            <a:spLocks noChangeArrowheads="1"/>
          </p:cNvSpPr>
          <p:nvPr/>
        </p:nvSpPr>
        <p:spPr bwMode="auto">
          <a:xfrm>
            <a:off x="7222" y="4723380"/>
            <a:ext cx="561242" cy="4119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7468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66293" y="2237706"/>
            <a:ext cx="1466" cy="400050"/>
            <a:chOff x="4014" y="2784"/>
            <a:chExt cx="1" cy="336"/>
          </a:xfrm>
        </p:grpSpPr>
        <p:grpSp>
          <p:nvGrpSpPr>
            <p:cNvPr id="4129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4131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0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835393" y="1969294"/>
            <a:ext cx="4840166" cy="384572"/>
            <a:chOff x="1392" y="2783"/>
            <a:chExt cx="3303" cy="323"/>
          </a:xfrm>
        </p:grpSpPr>
        <p:sp>
          <p:nvSpPr>
            <p:cNvPr id="4124" name="Line 9"/>
            <p:cNvSpPr>
              <a:spLocks noChangeShapeType="1"/>
            </p:cNvSpPr>
            <p:nvPr/>
          </p:nvSpPr>
          <p:spPr bwMode="auto">
            <a:xfrm>
              <a:off x="2248" y="295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10"/>
            <p:cNvSpPr>
              <a:spLocks noChangeShapeType="1"/>
            </p:cNvSpPr>
            <p:nvPr/>
          </p:nvSpPr>
          <p:spPr bwMode="auto">
            <a:xfrm>
              <a:off x="2248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4068" y="2955"/>
              <a:ext cx="6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4695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16"/>
            <p:cNvSpPr txBox="1">
              <a:spLocks noChangeArrowheads="1"/>
            </p:cNvSpPr>
            <p:nvPr/>
          </p:nvSpPr>
          <p:spPr bwMode="auto">
            <a:xfrm>
              <a:off x="1392" y="2783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lớn: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093431" y="1700978"/>
            <a:ext cx="3587262" cy="375047"/>
            <a:chOff x="2279" y="2160"/>
            <a:chExt cx="2448" cy="315"/>
          </a:xfrm>
        </p:grpSpPr>
        <p:sp>
          <p:nvSpPr>
            <p:cNvPr id="4122" name="AutoShape 15"/>
            <p:cNvSpPr>
              <a:spLocks/>
            </p:cNvSpPr>
            <p:nvPr/>
          </p:nvSpPr>
          <p:spPr bwMode="auto">
            <a:xfrm rot="16200000">
              <a:off x="3479" y="1227"/>
              <a:ext cx="48" cy="2448"/>
            </a:xfrm>
            <a:prstGeom prst="rightBracket">
              <a:avLst>
                <a:gd name="adj" fmla="val 425000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3" name="Text Box 17"/>
            <p:cNvSpPr txBox="1">
              <a:spLocks noChangeArrowheads="1"/>
            </p:cNvSpPr>
            <p:nvPr/>
          </p:nvSpPr>
          <p:spPr bwMode="auto">
            <a:xfrm>
              <a:off x="3418" y="2160"/>
              <a:ext cx="192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Arial" charset="0"/>
                </a:rPr>
                <a:t>?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823670" y="2395718"/>
            <a:ext cx="3938954" cy="384573"/>
            <a:chOff x="1392" y="3168"/>
            <a:chExt cx="2688" cy="323"/>
          </a:xfrm>
        </p:grpSpPr>
        <p:grpSp>
          <p:nvGrpSpPr>
            <p:cNvPr id="4117" name="Group 19"/>
            <p:cNvGrpSpPr>
              <a:grpSpLocks/>
            </p:cNvGrpSpPr>
            <p:nvPr/>
          </p:nvGrpSpPr>
          <p:grpSpPr bwMode="auto">
            <a:xfrm>
              <a:off x="2256" y="3312"/>
              <a:ext cx="1824" cy="50"/>
              <a:chOff x="1584" y="1554"/>
              <a:chExt cx="1824" cy="50"/>
            </a:xfrm>
          </p:grpSpPr>
          <p:sp>
            <p:nvSpPr>
              <p:cNvPr id="4119" name="Line 20"/>
              <p:cNvSpPr>
                <a:spLocks noChangeShapeType="1"/>
              </p:cNvSpPr>
              <p:nvPr/>
            </p:nvSpPr>
            <p:spPr bwMode="auto">
              <a:xfrm>
                <a:off x="1584" y="1584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1"/>
              <p:cNvSpPr>
                <a:spLocks noChangeShapeType="1"/>
              </p:cNvSpPr>
              <p:nvPr/>
            </p:nvSpPr>
            <p:spPr bwMode="auto">
              <a:xfrm>
                <a:off x="1584" y="1556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2"/>
              <p:cNvSpPr>
                <a:spLocks noChangeShapeType="1"/>
              </p:cNvSpPr>
              <p:nvPr/>
            </p:nvSpPr>
            <p:spPr bwMode="auto">
              <a:xfrm>
                <a:off x="3408" y="1554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8" name="Text Box 24"/>
            <p:cNvSpPr txBox="1">
              <a:spLocks noChangeArrowheads="1"/>
            </p:cNvSpPr>
            <p:nvPr/>
          </p:nvSpPr>
          <p:spPr bwMode="auto">
            <a:xfrm>
              <a:off x="1392" y="316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bé: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756035" y="2225869"/>
            <a:ext cx="914400" cy="419099"/>
            <a:chOff x="4007" y="2980"/>
            <a:chExt cx="624" cy="352"/>
          </a:xfrm>
        </p:grpSpPr>
        <p:sp>
          <p:nvSpPr>
            <p:cNvPr id="4115" name="AutoShape 27"/>
            <p:cNvSpPr>
              <a:spLocks/>
            </p:cNvSpPr>
            <p:nvPr/>
          </p:nvSpPr>
          <p:spPr bwMode="auto">
            <a:xfrm rot="5400000">
              <a:off x="4295" y="2692"/>
              <a:ext cx="48" cy="624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6" name="Text Box 28"/>
            <p:cNvSpPr txBox="1">
              <a:spLocks noChangeArrowheads="1"/>
            </p:cNvSpPr>
            <p:nvPr/>
          </p:nvSpPr>
          <p:spPr bwMode="auto">
            <a:xfrm>
              <a:off x="4022" y="3022"/>
              <a:ext cx="451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10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866793" y="2046685"/>
            <a:ext cx="1151791" cy="800100"/>
            <a:chOff x="4782" y="2688"/>
            <a:chExt cx="306" cy="672"/>
          </a:xfrm>
        </p:grpSpPr>
        <p:sp>
          <p:nvSpPr>
            <p:cNvPr id="4113" name="AutoShape 30"/>
            <p:cNvSpPr>
              <a:spLocks/>
            </p:cNvSpPr>
            <p:nvPr/>
          </p:nvSpPr>
          <p:spPr bwMode="auto">
            <a:xfrm>
              <a:off x="4782" y="2688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Text Box 31"/>
            <p:cNvSpPr txBox="1">
              <a:spLocks noChangeArrowheads="1"/>
            </p:cNvSpPr>
            <p:nvPr/>
          </p:nvSpPr>
          <p:spPr bwMode="auto">
            <a:xfrm>
              <a:off x="4800" y="2900"/>
              <a:ext cx="288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70</a:t>
              </a:r>
            </a:p>
          </p:txBody>
        </p:sp>
      </p:grpSp>
      <p:sp>
        <p:nvSpPr>
          <p:cNvPr id="1017888" name="Text Box 32"/>
          <p:cNvSpPr txBox="1">
            <a:spLocks noChangeArrowheads="1"/>
          </p:cNvSpPr>
          <p:nvPr/>
        </p:nvSpPr>
        <p:spPr bwMode="auto">
          <a:xfrm>
            <a:off x="211016" y="421481"/>
            <a:ext cx="8721969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TÌM HAI SỐ KHI BIẾT TỔNG VÀ HIỆU CỦA HAI SỐ ĐÓ</a:t>
            </a:r>
          </a:p>
        </p:txBody>
      </p:sp>
      <p:sp>
        <p:nvSpPr>
          <p:cNvPr id="1017889" name="Text Box 33"/>
          <p:cNvSpPr txBox="1">
            <a:spLocks noChangeArrowheads="1"/>
          </p:cNvSpPr>
          <p:nvPr/>
        </p:nvSpPr>
        <p:spPr bwMode="auto">
          <a:xfrm>
            <a:off x="2954215" y="45244"/>
            <a:ext cx="2602523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u="sng" dirty="0">
                <a:solidFill>
                  <a:srgbClr val="FFFF00"/>
                </a:solidFill>
                <a:latin typeface="Arial" charset="0"/>
              </a:rPr>
              <a:t>TOÁN</a:t>
            </a:r>
          </a:p>
        </p:txBody>
      </p:sp>
      <p:sp>
        <p:nvSpPr>
          <p:cNvPr id="1017891" name="Text Box 35"/>
          <p:cNvSpPr txBox="1">
            <a:spLocks noChangeArrowheads="1"/>
          </p:cNvSpPr>
          <p:nvPr/>
        </p:nvSpPr>
        <p:spPr bwMode="auto">
          <a:xfrm>
            <a:off x="211016" y="1656677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093431" y="2668192"/>
            <a:ext cx="2672862" cy="353615"/>
            <a:chOff x="1584" y="3936"/>
            <a:chExt cx="1824" cy="297"/>
          </a:xfrm>
        </p:grpSpPr>
        <p:sp>
          <p:nvSpPr>
            <p:cNvPr id="4111" name="AutoShape 23"/>
            <p:cNvSpPr>
              <a:spLocks/>
            </p:cNvSpPr>
            <p:nvPr/>
          </p:nvSpPr>
          <p:spPr bwMode="auto">
            <a:xfrm rot="5400000">
              <a:off x="2472" y="3048"/>
              <a:ext cx="48" cy="1824"/>
            </a:xfrm>
            <a:prstGeom prst="rightBracket">
              <a:avLst>
                <a:gd name="adj" fmla="val 316667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2" name="Text Box 36"/>
            <p:cNvSpPr txBox="1">
              <a:spLocks noChangeArrowheads="1"/>
            </p:cNvSpPr>
            <p:nvPr/>
          </p:nvSpPr>
          <p:spPr bwMode="auto">
            <a:xfrm>
              <a:off x="2304" y="3936"/>
              <a:ext cx="191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>
                  <a:solidFill>
                    <a:srgbClr val="FF0000"/>
                  </a:solidFill>
                  <a:latin typeface="Arial" charset="0"/>
                </a:rPr>
                <a:t>?</a:t>
              </a:r>
            </a:p>
          </p:txBody>
        </p:sp>
      </p:grpSp>
      <p:sp>
        <p:nvSpPr>
          <p:cNvPr id="1017893" name="Text Box 37"/>
          <p:cNvSpPr txBox="1">
            <a:spLocks noChangeArrowheads="1"/>
          </p:cNvSpPr>
          <p:nvPr/>
        </p:nvSpPr>
        <p:spPr bwMode="auto">
          <a:xfrm>
            <a:off x="4747118" y="1700978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881" name="Text Box 25"/>
          <p:cNvSpPr txBox="1">
            <a:spLocks noChangeArrowheads="1"/>
          </p:cNvSpPr>
          <p:nvPr/>
        </p:nvSpPr>
        <p:spPr bwMode="auto">
          <a:xfrm>
            <a:off x="4149974" y="2681510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900" name="Text Box 44"/>
          <p:cNvSpPr txBox="1">
            <a:spLocks noChangeArrowheads="1"/>
          </p:cNvSpPr>
          <p:nvPr/>
        </p:nvSpPr>
        <p:spPr bwMode="auto">
          <a:xfrm>
            <a:off x="492373" y="914405"/>
            <a:ext cx="8159262" cy="78657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bg2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Bài toán: </a:t>
            </a:r>
            <a:r>
              <a:rPr lang="en-US" sz="1900" dirty="0">
                <a:latin typeface="Arial" charset="0"/>
              </a:rPr>
              <a:t>Tổng của hai số là 70. Hiệu của hai số là 10. Tìm hai số </a:t>
            </a:r>
            <a:r>
              <a:rPr lang="vi-VN" sz="1900" dirty="0">
                <a:latin typeface="Arial" charset="0"/>
              </a:rPr>
              <a:t>đ</a:t>
            </a:r>
            <a:r>
              <a:rPr lang="en-US" sz="1900" dirty="0">
                <a:latin typeface="Arial" charset="0"/>
              </a:rPr>
              <a:t>ó.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85670" y="1445078"/>
            <a:ext cx="422027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3938958" y="1428750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360985" y="1428750"/>
            <a:ext cx="4572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6344386" y="1441450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6938597" y="1426028"/>
            <a:ext cx="107998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" name="Picture 42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730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42081" y="434340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7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36850" y="434340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-34528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379068" y="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5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1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17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1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017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01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01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1017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7891" grpId="0"/>
      <p:bldP spid="1017893" grpId="0"/>
      <p:bldP spid="1017881" grpId="0"/>
      <p:bldP spid="101790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697415" y="2182416"/>
            <a:ext cx="1466" cy="400050"/>
            <a:chOff x="4014" y="2784"/>
            <a:chExt cx="1" cy="336"/>
          </a:xfrm>
        </p:grpSpPr>
        <p:grpSp>
          <p:nvGrpSpPr>
            <p:cNvPr id="4129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4131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0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758466" y="1999068"/>
            <a:ext cx="4840166" cy="384572"/>
            <a:chOff x="1392" y="2783"/>
            <a:chExt cx="3303" cy="323"/>
          </a:xfrm>
        </p:grpSpPr>
        <p:sp>
          <p:nvSpPr>
            <p:cNvPr id="4124" name="Line 9"/>
            <p:cNvSpPr>
              <a:spLocks noChangeShapeType="1"/>
            </p:cNvSpPr>
            <p:nvPr/>
          </p:nvSpPr>
          <p:spPr bwMode="auto">
            <a:xfrm>
              <a:off x="2248" y="295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10"/>
            <p:cNvSpPr>
              <a:spLocks noChangeShapeType="1"/>
            </p:cNvSpPr>
            <p:nvPr/>
          </p:nvSpPr>
          <p:spPr bwMode="auto">
            <a:xfrm>
              <a:off x="2248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4695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16"/>
            <p:cNvSpPr txBox="1">
              <a:spLocks noChangeArrowheads="1"/>
            </p:cNvSpPr>
            <p:nvPr/>
          </p:nvSpPr>
          <p:spPr bwMode="auto">
            <a:xfrm>
              <a:off x="1392" y="2783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lớn: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745275" y="2393717"/>
            <a:ext cx="3938954" cy="384573"/>
            <a:chOff x="1392" y="3168"/>
            <a:chExt cx="2688" cy="323"/>
          </a:xfrm>
        </p:grpSpPr>
        <p:grpSp>
          <p:nvGrpSpPr>
            <p:cNvPr id="4117" name="Group 19"/>
            <p:cNvGrpSpPr>
              <a:grpSpLocks/>
            </p:cNvGrpSpPr>
            <p:nvPr/>
          </p:nvGrpSpPr>
          <p:grpSpPr bwMode="auto">
            <a:xfrm>
              <a:off x="2256" y="3312"/>
              <a:ext cx="1824" cy="50"/>
              <a:chOff x="1584" y="1554"/>
              <a:chExt cx="1824" cy="50"/>
            </a:xfrm>
          </p:grpSpPr>
          <p:sp>
            <p:nvSpPr>
              <p:cNvPr id="4119" name="Line 20"/>
              <p:cNvSpPr>
                <a:spLocks noChangeShapeType="1"/>
              </p:cNvSpPr>
              <p:nvPr/>
            </p:nvSpPr>
            <p:spPr bwMode="auto">
              <a:xfrm>
                <a:off x="1584" y="1584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1"/>
              <p:cNvSpPr>
                <a:spLocks noChangeShapeType="1"/>
              </p:cNvSpPr>
              <p:nvPr/>
            </p:nvSpPr>
            <p:spPr bwMode="auto">
              <a:xfrm>
                <a:off x="1584" y="1556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2"/>
              <p:cNvSpPr>
                <a:spLocks noChangeShapeType="1"/>
              </p:cNvSpPr>
              <p:nvPr/>
            </p:nvSpPr>
            <p:spPr bwMode="auto">
              <a:xfrm>
                <a:off x="3408" y="1554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8" name="Text Box 24"/>
            <p:cNvSpPr txBox="1">
              <a:spLocks noChangeArrowheads="1"/>
            </p:cNvSpPr>
            <p:nvPr/>
          </p:nvSpPr>
          <p:spPr bwMode="auto">
            <a:xfrm>
              <a:off x="1392" y="316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bé: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697419" y="2213934"/>
            <a:ext cx="914400" cy="379809"/>
            <a:chOff x="4014" y="2928"/>
            <a:chExt cx="624" cy="319"/>
          </a:xfrm>
        </p:grpSpPr>
        <p:sp>
          <p:nvSpPr>
            <p:cNvPr id="4115" name="AutoShape 27"/>
            <p:cNvSpPr>
              <a:spLocks/>
            </p:cNvSpPr>
            <p:nvPr/>
          </p:nvSpPr>
          <p:spPr bwMode="auto">
            <a:xfrm rot="5400000">
              <a:off x="4302" y="2640"/>
              <a:ext cx="48" cy="624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6" name="Text Box 28"/>
            <p:cNvSpPr txBox="1">
              <a:spLocks noChangeArrowheads="1"/>
            </p:cNvSpPr>
            <p:nvPr/>
          </p:nvSpPr>
          <p:spPr bwMode="auto">
            <a:xfrm>
              <a:off x="4059" y="2937"/>
              <a:ext cx="516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10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751893" y="2173423"/>
            <a:ext cx="880491" cy="926306"/>
            <a:chOff x="4782" y="2688"/>
            <a:chExt cx="376" cy="778"/>
          </a:xfrm>
        </p:grpSpPr>
        <p:sp>
          <p:nvSpPr>
            <p:cNvPr id="4113" name="AutoShape 30"/>
            <p:cNvSpPr>
              <a:spLocks/>
            </p:cNvSpPr>
            <p:nvPr/>
          </p:nvSpPr>
          <p:spPr bwMode="auto">
            <a:xfrm>
              <a:off x="4782" y="2688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Text Box 31"/>
            <p:cNvSpPr txBox="1">
              <a:spLocks noChangeArrowheads="1"/>
            </p:cNvSpPr>
            <p:nvPr/>
          </p:nvSpPr>
          <p:spPr bwMode="auto">
            <a:xfrm>
              <a:off x="4870" y="2923"/>
              <a:ext cx="288" cy="5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70</a:t>
              </a:r>
            </a:p>
          </p:txBody>
        </p:sp>
      </p:grpSp>
      <p:sp>
        <p:nvSpPr>
          <p:cNvPr id="1017888" name="Text Box 32"/>
          <p:cNvSpPr txBox="1">
            <a:spLocks noChangeArrowheads="1"/>
          </p:cNvSpPr>
          <p:nvPr/>
        </p:nvSpPr>
        <p:spPr bwMode="auto">
          <a:xfrm>
            <a:off x="211016" y="421481"/>
            <a:ext cx="8721969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TÌM HAI SỐ KHI BIẾT TỔNG VÀ HIỆU CỦA HAI SỐ ĐÓ</a:t>
            </a:r>
          </a:p>
        </p:txBody>
      </p:sp>
      <p:sp>
        <p:nvSpPr>
          <p:cNvPr id="1017889" name="Text Box 33"/>
          <p:cNvSpPr txBox="1">
            <a:spLocks noChangeArrowheads="1"/>
          </p:cNvSpPr>
          <p:nvPr/>
        </p:nvSpPr>
        <p:spPr bwMode="auto">
          <a:xfrm>
            <a:off x="2954215" y="45244"/>
            <a:ext cx="2602523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u="sng" dirty="0">
                <a:solidFill>
                  <a:srgbClr val="FFFF00"/>
                </a:solidFill>
                <a:latin typeface="Arial" charset="0"/>
              </a:rPr>
              <a:t>TOÁN</a:t>
            </a:r>
          </a:p>
        </p:txBody>
      </p:sp>
      <p:sp>
        <p:nvSpPr>
          <p:cNvPr id="1017891" name="Text Box 35"/>
          <p:cNvSpPr txBox="1">
            <a:spLocks noChangeArrowheads="1"/>
          </p:cNvSpPr>
          <p:nvPr/>
        </p:nvSpPr>
        <p:spPr bwMode="auto">
          <a:xfrm>
            <a:off x="211016" y="1656677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011367" y="2707478"/>
            <a:ext cx="2672862" cy="353615"/>
            <a:chOff x="1584" y="3936"/>
            <a:chExt cx="1824" cy="297"/>
          </a:xfrm>
        </p:grpSpPr>
        <p:sp>
          <p:nvSpPr>
            <p:cNvPr id="4111" name="AutoShape 23"/>
            <p:cNvSpPr>
              <a:spLocks/>
            </p:cNvSpPr>
            <p:nvPr/>
          </p:nvSpPr>
          <p:spPr bwMode="auto">
            <a:xfrm rot="5400000">
              <a:off x="2472" y="3048"/>
              <a:ext cx="48" cy="1824"/>
            </a:xfrm>
            <a:prstGeom prst="rightBracket">
              <a:avLst>
                <a:gd name="adj" fmla="val 316667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2" name="Text Box 36"/>
            <p:cNvSpPr txBox="1">
              <a:spLocks noChangeArrowheads="1"/>
            </p:cNvSpPr>
            <p:nvPr/>
          </p:nvSpPr>
          <p:spPr bwMode="auto">
            <a:xfrm>
              <a:off x="2304" y="3936"/>
              <a:ext cx="191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>
                  <a:solidFill>
                    <a:srgbClr val="FF0000"/>
                  </a:solidFill>
                  <a:latin typeface="Arial" charset="0"/>
                </a:rPr>
                <a:t>?</a:t>
              </a:r>
            </a:p>
          </p:txBody>
        </p:sp>
      </p:grpSp>
      <p:sp>
        <p:nvSpPr>
          <p:cNvPr id="1017881" name="Text Box 25"/>
          <p:cNvSpPr txBox="1">
            <a:spLocks noChangeArrowheads="1"/>
          </p:cNvSpPr>
          <p:nvPr/>
        </p:nvSpPr>
        <p:spPr bwMode="auto">
          <a:xfrm>
            <a:off x="4066443" y="2707482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900" name="Text Box 44"/>
          <p:cNvSpPr txBox="1">
            <a:spLocks noChangeArrowheads="1"/>
          </p:cNvSpPr>
          <p:nvPr/>
        </p:nvSpPr>
        <p:spPr bwMode="auto">
          <a:xfrm>
            <a:off x="606257" y="914405"/>
            <a:ext cx="8045378" cy="7865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Bài toán: </a:t>
            </a:r>
            <a:r>
              <a:rPr lang="en-US" sz="1900" b="1" dirty="0">
                <a:latin typeface="Arial" charset="0"/>
              </a:rPr>
              <a:t>Tổng của hai số là 70. Hiệu của hai số là 10. Tìm hai số </a:t>
            </a:r>
            <a:r>
              <a:rPr lang="vi-VN" sz="1900" b="1" dirty="0">
                <a:latin typeface="Arial" charset="0"/>
              </a:rPr>
              <a:t>đ</a:t>
            </a:r>
            <a:r>
              <a:rPr lang="en-US" sz="1900" b="1" dirty="0">
                <a:latin typeface="Arial" charset="0"/>
              </a:rPr>
              <a:t>ó.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863973" y="1450521"/>
            <a:ext cx="56270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4019659" y="1428750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412070" y="1428750"/>
            <a:ext cx="4572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6541832" y="1428750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6938597" y="1426028"/>
            <a:ext cx="107998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 Box 54"/>
          <p:cNvSpPr txBox="1">
            <a:spLocks noChangeArrowheads="1"/>
          </p:cNvSpPr>
          <p:nvPr/>
        </p:nvSpPr>
        <p:spPr bwMode="auto">
          <a:xfrm>
            <a:off x="606257" y="3068022"/>
            <a:ext cx="8068827" cy="143290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marL="396391" indent="-148815" eaLnBrk="0" hangingPunct="0">
              <a:spcBef>
                <a:spcPct val="50000"/>
              </a:spcBef>
            </a:pPr>
            <a:endParaRPr lang="en-US" sz="100" b="1" u="sng" dirty="0">
              <a:solidFill>
                <a:srgbClr val="FF0000"/>
              </a:solidFill>
              <a:latin typeface="Arial" charset="0"/>
            </a:endParaRPr>
          </a:p>
          <a:p>
            <a:pPr marL="396391" indent="-148815" eaLnBrk="0" hangingPunct="0">
              <a:spcBef>
                <a:spcPct val="50000"/>
              </a:spcBef>
            </a:pPr>
            <a:r>
              <a:rPr lang="en-US" sz="2200" b="1" i="1" dirty="0">
                <a:solidFill>
                  <a:srgbClr val="FFFF00"/>
                </a:solidFill>
                <a:latin typeface="Arial" charset="0"/>
              </a:rPr>
              <a:t>  Hai lần số </a:t>
            </a:r>
            <a:r>
              <a:rPr lang="vi-VN" sz="2200" b="1" i="1" dirty="0">
                <a:solidFill>
                  <a:srgbClr val="FFFF00"/>
                </a:solidFill>
                <a:latin typeface="Arial" charset="0"/>
              </a:rPr>
              <a:t>bé</a:t>
            </a:r>
            <a:r>
              <a:rPr lang="en-US" sz="2200" b="1" dirty="0">
                <a:solidFill>
                  <a:srgbClr val="FFCCFF"/>
                </a:solidFill>
                <a:latin typeface="Arial" charset="0"/>
              </a:rPr>
              <a:t> </a:t>
            </a:r>
            <a:r>
              <a:rPr lang="en-US" sz="2200" b="1" dirty="0">
                <a:latin typeface="Arial" charset="0"/>
              </a:rPr>
              <a:t>bằng bao nhiêu?</a:t>
            </a:r>
          </a:p>
          <a:p>
            <a:pPr marL="396391" indent="-148815" eaLnBrk="0" hangingPunct="0">
              <a:spcBef>
                <a:spcPct val="50000"/>
              </a:spcBef>
              <a:buFontTx/>
              <a:buChar char="•"/>
            </a:pPr>
            <a:r>
              <a:rPr lang="en-US" sz="2200" b="1" dirty="0">
                <a:latin typeface="Arial" charset="0"/>
              </a:rPr>
              <a:t> Tính xem số </a:t>
            </a:r>
            <a:r>
              <a:rPr lang="vi-VN" sz="2200" b="1" dirty="0">
                <a:latin typeface="Arial" charset="0"/>
              </a:rPr>
              <a:t>bé</a:t>
            </a:r>
            <a:r>
              <a:rPr lang="en-US" sz="2200" b="1" dirty="0">
                <a:latin typeface="Arial" charset="0"/>
              </a:rPr>
              <a:t> bằng bao nhiêu?</a:t>
            </a:r>
          </a:p>
          <a:p>
            <a:pPr marL="396391" indent="-148815" eaLnBrk="0" hangingPunct="0">
              <a:spcBef>
                <a:spcPct val="50000"/>
              </a:spcBef>
            </a:pPr>
            <a:endParaRPr lang="en-US" sz="1400" b="1" dirty="0"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5697414" y="2208440"/>
            <a:ext cx="9144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7255365" y="2453220"/>
            <a:ext cx="908068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-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pic>
        <p:nvPicPr>
          <p:cNvPr id="42" name="Picture 41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25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0" y="-9009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56935" y="4394597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324123" y="434340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1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42081" y="45250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33201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94954" y="1227751"/>
            <a:ext cx="1466" cy="400050"/>
            <a:chOff x="4014" y="2784"/>
            <a:chExt cx="1" cy="336"/>
          </a:xfrm>
        </p:grpSpPr>
        <p:grpSp>
          <p:nvGrpSpPr>
            <p:cNvPr id="4129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4131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0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564792" y="962026"/>
            <a:ext cx="3930162" cy="384572"/>
            <a:chOff x="1390" y="2744"/>
            <a:chExt cx="2682" cy="323"/>
          </a:xfrm>
        </p:grpSpPr>
        <p:sp>
          <p:nvSpPr>
            <p:cNvPr id="4124" name="Line 9"/>
            <p:cNvSpPr>
              <a:spLocks noChangeShapeType="1"/>
            </p:cNvSpPr>
            <p:nvPr/>
          </p:nvSpPr>
          <p:spPr bwMode="auto">
            <a:xfrm>
              <a:off x="2248" y="295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10"/>
            <p:cNvSpPr>
              <a:spLocks noChangeShapeType="1"/>
            </p:cNvSpPr>
            <p:nvPr/>
          </p:nvSpPr>
          <p:spPr bwMode="auto">
            <a:xfrm>
              <a:off x="2248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16"/>
            <p:cNvSpPr txBox="1">
              <a:spLocks noChangeArrowheads="1"/>
            </p:cNvSpPr>
            <p:nvPr/>
          </p:nvSpPr>
          <p:spPr bwMode="auto">
            <a:xfrm>
              <a:off x="1390" y="2744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lớn: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2548803" y="1435853"/>
            <a:ext cx="3938954" cy="384573"/>
            <a:chOff x="1392" y="3168"/>
            <a:chExt cx="2688" cy="323"/>
          </a:xfrm>
        </p:grpSpPr>
        <p:grpSp>
          <p:nvGrpSpPr>
            <p:cNvPr id="4117" name="Group 19"/>
            <p:cNvGrpSpPr>
              <a:grpSpLocks/>
            </p:cNvGrpSpPr>
            <p:nvPr/>
          </p:nvGrpSpPr>
          <p:grpSpPr bwMode="auto">
            <a:xfrm>
              <a:off x="2256" y="3312"/>
              <a:ext cx="1824" cy="50"/>
              <a:chOff x="1584" y="1554"/>
              <a:chExt cx="1824" cy="50"/>
            </a:xfrm>
          </p:grpSpPr>
          <p:sp>
            <p:nvSpPr>
              <p:cNvPr id="4119" name="Line 20"/>
              <p:cNvSpPr>
                <a:spLocks noChangeShapeType="1"/>
              </p:cNvSpPr>
              <p:nvPr/>
            </p:nvSpPr>
            <p:spPr bwMode="auto">
              <a:xfrm>
                <a:off x="1584" y="1584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1"/>
              <p:cNvSpPr>
                <a:spLocks noChangeShapeType="1"/>
              </p:cNvSpPr>
              <p:nvPr/>
            </p:nvSpPr>
            <p:spPr bwMode="auto">
              <a:xfrm>
                <a:off x="1584" y="1556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2"/>
              <p:cNvSpPr>
                <a:spLocks noChangeShapeType="1"/>
              </p:cNvSpPr>
              <p:nvPr/>
            </p:nvSpPr>
            <p:spPr bwMode="auto">
              <a:xfrm>
                <a:off x="3408" y="1554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8" name="Text Box 24"/>
            <p:cNvSpPr txBox="1">
              <a:spLocks noChangeArrowheads="1"/>
            </p:cNvSpPr>
            <p:nvPr/>
          </p:nvSpPr>
          <p:spPr bwMode="auto">
            <a:xfrm>
              <a:off x="1392" y="316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bé: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7432632" y="986781"/>
            <a:ext cx="666751" cy="800100"/>
            <a:chOff x="4654" y="2584"/>
            <a:chExt cx="455" cy="672"/>
          </a:xfrm>
        </p:grpSpPr>
        <p:sp>
          <p:nvSpPr>
            <p:cNvPr id="4113" name="AutoShape 30"/>
            <p:cNvSpPr>
              <a:spLocks/>
            </p:cNvSpPr>
            <p:nvPr/>
          </p:nvSpPr>
          <p:spPr bwMode="auto">
            <a:xfrm>
              <a:off x="4654" y="2584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Text Box 31"/>
            <p:cNvSpPr txBox="1">
              <a:spLocks noChangeArrowheads="1"/>
            </p:cNvSpPr>
            <p:nvPr/>
          </p:nvSpPr>
          <p:spPr bwMode="auto">
            <a:xfrm>
              <a:off x="4672" y="2731"/>
              <a:ext cx="437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70</a:t>
              </a:r>
            </a:p>
          </p:txBody>
        </p:sp>
      </p:grpSp>
      <p:sp>
        <p:nvSpPr>
          <p:cNvPr id="1017891" name="Text Box 35"/>
          <p:cNvSpPr txBox="1">
            <a:spLocks noChangeArrowheads="1"/>
          </p:cNvSpPr>
          <p:nvPr/>
        </p:nvSpPr>
        <p:spPr bwMode="auto">
          <a:xfrm>
            <a:off x="551585" y="906331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sp>
        <p:nvSpPr>
          <p:cNvPr id="4111" name="AutoShape 23"/>
          <p:cNvSpPr>
            <a:spLocks/>
          </p:cNvSpPr>
          <p:nvPr/>
        </p:nvSpPr>
        <p:spPr bwMode="auto">
          <a:xfrm rot="5400000">
            <a:off x="5129596" y="368548"/>
            <a:ext cx="57150" cy="2672862"/>
          </a:xfrm>
          <a:prstGeom prst="rightBracket">
            <a:avLst>
              <a:gd name="adj" fmla="val 316667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17881" name="Text Box 25"/>
          <p:cNvSpPr txBox="1">
            <a:spLocks noChangeArrowheads="1"/>
          </p:cNvSpPr>
          <p:nvPr/>
        </p:nvSpPr>
        <p:spPr bwMode="auto">
          <a:xfrm>
            <a:off x="4952507" y="1628139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900" name="Text Box 44"/>
          <p:cNvSpPr txBox="1">
            <a:spLocks noChangeArrowheads="1"/>
          </p:cNvSpPr>
          <p:nvPr/>
        </p:nvSpPr>
        <p:spPr bwMode="auto">
          <a:xfrm>
            <a:off x="611816" y="98441"/>
            <a:ext cx="8159262" cy="786573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Bài toán: </a:t>
            </a:r>
            <a:r>
              <a:rPr lang="en-US" sz="1900" dirty="0">
                <a:latin typeface="Arial" charset="0"/>
              </a:rPr>
              <a:t>Tổng của hai số là 70. Hiệu của hai số là 10. Tìm hai số </a:t>
            </a:r>
            <a:r>
              <a:rPr lang="vi-VN" sz="1900" dirty="0">
                <a:latin typeface="Arial" charset="0"/>
              </a:rPr>
              <a:t>đ</a:t>
            </a:r>
            <a:r>
              <a:rPr lang="en-US" sz="1900" dirty="0">
                <a:latin typeface="Arial" charset="0"/>
              </a:rPr>
              <a:t>ó.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002084" y="635002"/>
            <a:ext cx="56270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4080085" y="602345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462847" y="607789"/>
            <a:ext cx="4572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6518130" y="602345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7019395" y="602345"/>
            <a:ext cx="107998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 Box 28"/>
          <p:cNvSpPr txBox="1">
            <a:spLocks noChangeArrowheads="1"/>
          </p:cNvSpPr>
          <p:nvPr/>
        </p:nvSpPr>
        <p:spPr bwMode="auto">
          <a:xfrm>
            <a:off x="7779196" y="1157815"/>
            <a:ext cx="908068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-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42" name="Text Box 44"/>
          <p:cNvSpPr txBox="1">
            <a:spLocks noChangeArrowheads="1"/>
          </p:cNvSpPr>
          <p:nvPr/>
        </p:nvSpPr>
        <p:spPr bwMode="auto">
          <a:xfrm>
            <a:off x="551585" y="1857686"/>
            <a:ext cx="8321276" cy="3264174"/>
          </a:xfrm>
          <a:prstGeom prst="rect">
            <a:avLst/>
          </a:prstGeom>
          <a:solidFill>
            <a:schemeClr val="accent4">
              <a:lumMod val="5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Hai l</a:t>
            </a:r>
            <a:r>
              <a:rPr lang="vi-VN" b="1" dirty="0">
                <a:solidFill>
                  <a:srgbClr val="FFFF00"/>
                </a:solidFill>
                <a:latin typeface="Arial" charset="0"/>
              </a:rPr>
              <a:t>ần số bé là: 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    </a:t>
            </a:r>
            <a:r>
              <a:rPr lang="vi-VN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70 - 10</a:t>
            </a:r>
            <a:r>
              <a:rPr lang="vi-VN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= 60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lang="vi-VN" b="1" dirty="0">
                <a:solidFill>
                  <a:srgbClr val="FFFF00"/>
                </a:solidFill>
                <a:latin typeface="Arial" charset="0"/>
              </a:rPr>
              <a:t>ố bé là: 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     60 : 2 = 30</a:t>
            </a:r>
            <a:endParaRPr lang="vi-VN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Số lớn là:</a:t>
            </a:r>
          </a:p>
          <a:p>
            <a:pPr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      30 + 10 = 40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   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Đáp số: </a:t>
            </a:r>
            <a:r>
              <a:rPr lang="en-US" dirty="0">
                <a:solidFill>
                  <a:srgbClr val="FFFF00"/>
                </a:solidFill>
                <a:latin typeface="Arial" charset="0"/>
              </a:rPr>
              <a:t>Số bé: 30</a:t>
            </a:r>
          </a:p>
          <a:p>
            <a:pPr eaLnBrk="0" hangingPunct="0">
              <a:spcBef>
                <a:spcPct val="50000"/>
              </a:spcBef>
            </a:pPr>
            <a:r>
              <a:rPr lang="en-US" i="1" dirty="0">
                <a:solidFill>
                  <a:schemeClr val="hlink"/>
                </a:solidFill>
                <a:latin typeface="Arial" charset="0"/>
              </a:rPr>
              <a:t>             </a:t>
            </a:r>
            <a:r>
              <a:rPr lang="vi-VN" i="1" dirty="0">
                <a:solidFill>
                  <a:schemeClr val="hlink"/>
                </a:solidFill>
                <a:latin typeface="Arial" charset="0"/>
              </a:rPr>
              <a:t>    </a:t>
            </a:r>
            <a:r>
              <a:rPr lang="en-US" i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 charset="0"/>
              </a:rPr>
              <a:t>Số lớn:</a:t>
            </a:r>
            <a:r>
              <a:rPr lang="vi-VN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Arial" charset="0"/>
              </a:rPr>
              <a:t>40</a:t>
            </a:r>
            <a:endParaRPr lang="en-US" b="1" dirty="0">
              <a:solidFill>
                <a:srgbClr val="FFFF00"/>
              </a:solidFill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3352800" y="1857686"/>
            <a:ext cx="0" cy="317943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Right Arrow 47"/>
          <p:cNvSpPr/>
          <p:nvPr/>
        </p:nvSpPr>
        <p:spPr bwMode="auto">
          <a:xfrm>
            <a:off x="2989385" y="1820708"/>
            <a:ext cx="1768873" cy="1510335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7925" tIns="38963" rIns="77925" bIns="38963" numCol="1" rtlCol="0" anchor="ctr" anchorCtr="0" compatLnSpc="1">
            <a:prstTxWarp prst="textNoShape">
              <a:avLst/>
            </a:prstTxWarp>
          </a:bodyPr>
          <a:lstStyle/>
          <a:p>
            <a:pPr defTabSz="779252"/>
            <a:endParaRPr lang="en-US" sz="1500"/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>
            <a:off x="4986341" y="1960272"/>
            <a:ext cx="3632279" cy="249473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u="sng" dirty="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ố bé là: 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	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(70 – 10): 2 = 30</a:t>
            </a:r>
            <a:endParaRPr lang="vi-VN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Số lớn là: 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	30  + 10 = 40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	  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Đáp số: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bé: 30</a:t>
            </a:r>
          </a:p>
          <a:p>
            <a:pPr eaLnBrk="0" hangingPunct="0">
              <a:spcBef>
                <a:spcPct val="50000"/>
              </a:spcBef>
            </a:pPr>
            <a:r>
              <a:rPr lang="en-US" sz="1700" i="1" dirty="0">
                <a:solidFill>
                  <a:schemeClr val="hlink"/>
                </a:solidFill>
                <a:latin typeface="Arial" charset="0"/>
              </a:rPr>
              <a:t>                             </a:t>
            </a:r>
            <a:r>
              <a:rPr lang="vi-VN" sz="1700" i="1" dirty="0">
                <a:solidFill>
                  <a:schemeClr val="hlink"/>
                </a:solidFill>
                <a:latin typeface="Arial" charset="0"/>
              </a:rPr>
              <a:t> 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lớn: 40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51" name="Group 45"/>
          <p:cNvGrpSpPr>
            <a:grpSpLocks/>
          </p:cNvGrpSpPr>
          <p:nvPr/>
        </p:nvGrpSpPr>
        <p:grpSpPr bwMode="auto">
          <a:xfrm>
            <a:off x="4910993" y="4604918"/>
            <a:ext cx="3707627" cy="477441"/>
            <a:chOff x="1891" y="2510"/>
            <a:chExt cx="2590" cy="401"/>
          </a:xfrm>
        </p:grpSpPr>
        <p:sp>
          <p:nvSpPr>
            <p:cNvPr id="52" name="Text Box 39"/>
            <p:cNvSpPr txBox="1">
              <a:spLocks noChangeArrowheads="1"/>
            </p:cNvSpPr>
            <p:nvPr/>
          </p:nvSpPr>
          <p:spPr bwMode="auto">
            <a:xfrm>
              <a:off x="1944" y="2510"/>
              <a:ext cx="2537" cy="401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  </a:t>
              </a:r>
            </a:p>
            <a:p>
              <a:pPr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53" name="Rectangle 40"/>
            <p:cNvSpPr>
              <a:spLocks noChangeArrowheads="1"/>
            </p:cNvSpPr>
            <p:nvPr/>
          </p:nvSpPr>
          <p:spPr bwMode="auto">
            <a:xfrm>
              <a:off x="1891" y="2533"/>
              <a:ext cx="1032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Số 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bé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  =</a:t>
              </a:r>
            </a:p>
          </p:txBody>
        </p:sp>
        <p:sp>
          <p:nvSpPr>
            <p:cNvPr id="54" name="Rectangle 41"/>
            <p:cNvSpPr>
              <a:spLocks noChangeArrowheads="1"/>
            </p:cNvSpPr>
            <p:nvPr/>
          </p:nvSpPr>
          <p:spPr bwMode="auto">
            <a:xfrm>
              <a:off x="2643" y="2510"/>
              <a:ext cx="1710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(Tổng 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-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 Hiệu) : 2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endParaRPr lang="en-US" sz="2000" b="1" dirty="0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55" name="Text Box 35"/>
          <p:cNvSpPr txBox="1">
            <a:spLocks noChangeArrowheads="1"/>
          </p:cNvSpPr>
          <p:nvPr/>
        </p:nvSpPr>
        <p:spPr bwMode="auto">
          <a:xfrm>
            <a:off x="2989385" y="4646579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000" b="1" i="1" dirty="0">
                <a:solidFill>
                  <a:srgbClr val="FFFF00"/>
                </a:solidFill>
                <a:latin typeface="Arial" charset="0"/>
              </a:rPr>
              <a:t>Cách 1</a:t>
            </a:r>
            <a:endParaRPr lang="en-US" sz="2000" b="1" i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471222"/>
            <a:ext cx="739812" cy="386464"/>
          </a:xfrm>
          <a:prstGeom prst="rect">
            <a:avLst/>
          </a:prstGeom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000" b="1" i="1" dirty="0">
                <a:solidFill>
                  <a:srgbClr val="FFFF00"/>
                </a:solidFill>
                <a:latin typeface="Arial" charset="0"/>
              </a:rPr>
              <a:t>Giải</a:t>
            </a:r>
            <a:endParaRPr lang="en-US" sz="2000" b="1" i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7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-34529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6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618620" y="4617244"/>
            <a:ext cx="60189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7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67716" y="4690861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8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97186" y="-34528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4997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8" grpId="0" animBg="1"/>
      <p:bldP spid="49" grpId="0" animBg="1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697415" y="2182416"/>
            <a:ext cx="1466" cy="400050"/>
            <a:chOff x="4014" y="2784"/>
            <a:chExt cx="1" cy="336"/>
          </a:xfrm>
        </p:grpSpPr>
        <p:grpSp>
          <p:nvGrpSpPr>
            <p:cNvPr id="4129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4131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0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758466" y="1999068"/>
            <a:ext cx="4840166" cy="384572"/>
            <a:chOff x="1392" y="2783"/>
            <a:chExt cx="3303" cy="323"/>
          </a:xfrm>
        </p:grpSpPr>
        <p:sp>
          <p:nvSpPr>
            <p:cNvPr id="4124" name="Line 9"/>
            <p:cNvSpPr>
              <a:spLocks noChangeShapeType="1"/>
            </p:cNvSpPr>
            <p:nvPr/>
          </p:nvSpPr>
          <p:spPr bwMode="auto">
            <a:xfrm>
              <a:off x="2248" y="295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10"/>
            <p:cNvSpPr>
              <a:spLocks noChangeShapeType="1"/>
            </p:cNvSpPr>
            <p:nvPr/>
          </p:nvSpPr>
          <p:spPr bwMode="auto">
            <a:xfrm>
              <a:off x="2248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4068" y="2955"/>
              <a:ext cx="6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4695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16"/>
            <p:cNvSpPr txBox="1">
              <a:spLocks noChangeArrowheads="1"/>
            </p:cNvSpPr>
            <p:nvPr/>
          </p:nvSpPr>
          <p:spPr bwMode="auto">
            <a:xfrm>
              <a:off x="1392" y="2783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lớn: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024555" y="1814516"/>
            <a:ext cx="3587262" cy="353616"/>
            <a:chOff x="2256" y="2160"/>
            <a:chExt cx="2448" cy="297"/>
          </a:xfrm>
        </p:grpSpPr>
        <p:sp>
          <p:nvSpPr>
            <p:cNvPr id="4122" name="AutoShape 15"/>
            <p:cNvSpPr>
              <a:spLocks/>
            </p:cNvSpPr>
            <p:nvPr/>
          </p:nvSpPr>
          <p:spPr bwMode="auto">
            <a:xfrm rot="-5400000">
              <a:off x="3456" y="1200"/>
              <a:ext cx="48" cy="2448"/>
            </a:xfrm>
            <a:prstGeom prst="rightBracket">
              <a:avLst>
                <a:gd name="adj" fmla="val 425000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23" name="Text Box 17"/>
            <p:cNvSpPr txBox="1">
              <a:spLocks noChangeArrowheads="1"/>
            </p:cNvSpPr>
            <p:nvPr/>
          </p:nvSpPr>
          <p:spPr bwMode="auto">
            <a:xfrm>
              <a:off x="3418" y="2160"/>
              <a:ext cx="192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>
                  <a:solidFill>
                    <a:srgbClr val="FF0000"/>
                  </a:solidFill>
                  <a:latin typeface="Arial" charset="0"/>
                </a:rPr>
                <a:t>?</a:t>
              </a: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758461" y="2457451"/>
            <a:ext cx="3938954" cy="384573"/>
            <a:chOff x="1392" y="3168"/>
            <a:chExt cx="2688" cy="323"/>
          </a:xfrm>
        </p:grpSpPr>
        <p:grpSp>
          <p:nvGrpSpPr>
            <p:cNvPr id="4117" name="Group 19"/>
            <p:cNvGrpSpPr>
              <a:grpSpLocks/>
            </p:cNvGrpSpPr>
            <p:nvPr/>
          </p:nvGrpSpPr>
          <p:grpSpPr bwMode="auto">
            <a:xfrm>
              <a:off x="2256" y="3312"/>
              <a:ext cx="1824" cy="50"/>
              <a:chOff x="1584" y="1554"/>
              <a:chExt cx="1824" cy="50"/>
            </a:xfrm>
          </p:grpSpPr>
          <p:sp>
            <p:nvSpPr>
              <p:cNvPr id="4119" name="Line 20"/>
              <p:cNvSpPr>
                <a:spLocks noChangeShapeType="1"/>
              </p:cNvSpPr>
              <p:nvPr/>
            </p:nvSpPr>
            <p:spPr bwMode="auto">
              <a:xfrm>
                <a:off x="1584" y="1584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1"/>
              <p:cNvSpPr>
                <a:spLocks noChangeShapeType="1"/>
              </p:cNvSpPr>
              <p:nvPr/>
            </p:nvSpPr>
            <p:spPr bwMode="auto">
              <a:xfrm>
                <a:off x="1584" y="1556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2"/>
              <p:cNvSpPr>
                <a:spLocks noChangeShapeType="1"/>
              </p:cNvSpPr>
              <p:nvPr/>
            </p:nvSpPr>
            <p:spPr bwMode="auto">
              <a:xfrm>
                <a:off x="3408" y="1554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8" name="Text Box 24"/>
            <p:cNvSpPr txBox="1">
              <a:spLocks noChangeArrowheads="1"/>
            </p:cNvSpPr>
            <p:nvPr/>
          </p:nvSpPr>
          <p:spPr bwMode="auto">
            <a:xfrm>
              <a:off x="1392" y="316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bé: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697415" y="2228848"/>
            <a:ext cx="914400" cy="394096"/>
            <a:chOff x="4014" y="2928"/>
            <a:chExt cx="624" cy="331"/>
          </a:xfrm>
        </p:grpSpPr>
        <p:sp>
          <p:nvSpPr>
            <p:cNvPr id="4115" name="AutoShape 27"/>
            <p:cNvSpPr>
              <a:spLocks/>
            </p:cNvSpPr>
            <p:nvPr/>
          </p:nvSpPr>
          <p:spPr bwMode="auto">
            <a:xfrm rot="5400000">
              <a:off x="4302" y="2640"/>
              <a:ext cx="48" cy="624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6" name="Text Box 28"/>
            <p:cNvSpPr txBox="1">
              <a:spLocks noChangeArrowheads="1"/>
            </p:cNvSpPr>
            <p:nvPr/>
          </p:nvSpPr>
          <p:spPr bwMode="auto">
            <a:xfrm>
              <a:off x="4097" y="2949"/>
              <a:ext cx="434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10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915015" y="2046685"/>
            <a:ext cx="829406" cy="800100"/>
            <a:chOff x="4782" y="2688"/>
            <a:chExt cx="306" cy="672"/>
          </a:xfrm>
        </p:grpSpPr>
        <p:sp>
          <p:nvSpPr>
            <p:cNvPr id="4113" name="AutoShape 30"/>
            <p:cNvSpPr>
              <a:spLocks/>
            </p:cNvSpPr>
            <p:nvPr/>
          </p:nvSpPr>
          <p:spPr bwMode="auto">
            <a:xfrm>
              <a:off x="4782" y="2688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Text Box 31"/>
            <p:cNvSpPr txBox="1">
              <a:spLocks noChangeArrowheads="1"/>
            </p:cNvSpPr>
            <p:nvPr/>
          </p:nvSpPr>
          <p:spPr bwMode="auto">
            <a:xfrm>
              <a:off x="4800" y="2900"/>
              <a:ext cx="288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70</a:t>
              </a:r>
            </a:p>
          </p:txBody>
        </p:sp>
      </p:grpSp>
      <p:sp>
        <p:nvSpPr>
          <p:cNvPr id="1017888" name="Text Box 32"/>
          <p:cNvSpPr txBox="1">
            <a:spLocks noChangeArrowheads="1"/>
          </p:cNvSpPr>
          <p:nvPr/>
        </p:nvSpPr>
        <p:spPr bwMode="auto">
          <a:xfrm>
            <a:off x="211016" y="421482"/>
            <a:ext cx="8721969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FFFF00"/>
                </a:solidFill>
                <a:latin typeface="Arial" charset="0"/>
              </a:rPr>
              <a:t>TÌM HAI SỐ KHI BIẾT TỔNG VÀ HIỆU CỦA HAI SỐ ĐÓ</a:t>
            </a:r>
          </a:p>
        </p:txBody>
      </p:sp>
      <p:sp>
        <p:nvSpPr>
          <p:cNvPr id="1017889" name="Text Box 33"/>
          <p:cNvSpPr txBox="1">
            <a:spLocks noChangeArrowheads="1"/>
          </p:cNvSpPr>
          <p:nvPr/>
        </p:nvSpPr>
        <p:spPr bwMode="auto">
          <a:xfrm>
            <a:off x="2954215" y="45244"/>
            <a:ext cx="2602523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u="sng" dirty="0">
                <a:solidFill>
                  <a:srgbClr val="FFFF00"/>
                </a:solidFill>
                <a:latin typeface="Arial" charset="0"/>
              </a:rPr>
              <a:t>TOÁN</a:t>
            </a:r>
          </a:p>
        </p:txBody>
      </p:sp>
      <p:sp>
        <p:nvSpPr>
          <p:cNvPr id="1017891" name="Text Box 35"/>
          <p:cNvSpPr txBox="1">
            <a:spLocks noChangeArrowheads="1"/>
          </p:cNvSpPr>
          <p:nvPr/>
        </p:nvSpPr>
        <p:spPr bwMode="auto">
          <a:xfrm>
            <a:off x="211016" y="1656677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grpSp>
        <p:nvGrpSpPr>
          <p:cNvPr id="10" name="Group 43"/>
          <p:cNvGrpSpPr>
            <a:grpSpLocks/>
          </p:cNvGrpSpPr>
          <p:nvPr/>
        </p:nvGrpSpPr>
        <p:grpSpPr bwMode="auto">
          <a:xfrm>
            <a:off x="3011367" y="2707478"/>
            <a:ext cx="2672862" cy="353615"/>
            <a:chOff x="1584" y="3936"/>
            <a:chExt cx="1824" cy="297"/>
          </a:xfrm>
        </p:grpSpPr>
        <p:sp>
          <p:nvSpPr>
            <p:cNvPr id="4111" name="AutoShape 23"/>
            <p:cNvSpPr>
              <a:spLocks/>
            </p:cNvSpPr>
            <p:nvPr/>
          </p:nvSpPr>
          <p:spPr bwMode="auto">
            <a:xfrm rot="5400000">
              <a:off x="2472" y="3048"/>
              <a:ext cx="48" cy="1824"/>
            </a:xfrm>
            <a:prstGeom prst="rightBracket">
              <a:avLst>
                <a:gd name="adj" fmla="val 316667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2" name="Text Box 36"/>
            <p:cNvSpPr txBox="1">
              <a:spLocks noChangeArrowheads="1"/>
            </p:cNvSpPr>
            <p:nvPr/>
          </p:nvSpPr>
          <p:spPr bwMode="auto">
            <a:xfrm>
              <a:off x="2304" y="3936"/>
              <a:ext cx="191" cy="29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700" b="1">
                  <a:solidFill>
                    <a:srgbClr val="FF0000"/>
                  </a:solidFill>
                  <a:latin typeface="Arial" charset="0"/>
                </a:rPr>
                <a:t>?</a:t>
              </a:r>
            </a:p>
          </p:txBody>
        </p:sp>
      </p:grpSp>
      <p:sp>
        <p:nvSpPr>
          <p:cNvPr id="1017893" name="Text Box 37"/>
          <p:cNvSpPr txBox="1">
            <a:spLocks noChangeArrowheads="1"/>
          </p:cNvSpPr>
          <p:nvPr/>
        </p:nvSpPr>
        <p:spPr bwMode="auto">
          <a:xfrm>
            <a:off x="4725866" y="1816900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881" name="Text Box 25"/>
          <p:cNvSpPr txBox="1">
            <a:spLocks noChangeArrowheads="1"/>
          </p:cNvSpPr>
          <p:nvPr/>
        </p:nvSpPr>
        <p:spPr bwMode="auto">
          <a:xfrm>
            <a:off x="4066443" y="2707482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900" name="Text Box 44"/>
          <p:cNvSpPr txBox="1">
            <a:spLocks noChangeArrowheads="1"/>
          </p:cNvSpPr>
          <p:nvPr/>
        </p:nvSpPr>
        <p:spPr bwMode="auto">
          <a:xfrm>
            <a:off x="650455" y="914405"/>
            <a:ext cx="8001179" cy="78657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Bài toán: </a:t>
            </a:r>
            <a:r>
              <a:rPr lang="en-US" sz="1900" b="1" dirty="0">
                <a:latin typeface="Arial" charset="0"/>
              </a:rPr>
              <a:t>Tổng của hai số là 70. Hiệu của hai số là 10. Tìm hai số </a:t>
            </a:r>
            <a:r>
              <a:rPr lang="vi-VN" sz="1900" b="1" dirty="0">
                <a:latin typeface="Arial" charset="0"/>
              </a:rPr>
              <a:t>đ</a:t>
            </a:r>
            <a:r>
              <a:rPr lang="en-US" sz="1900" b="1" dirty="0">
                <a:latin typeface="Arial" charset="0"/>
              </a:rPr>
              <a:t>ó.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894672" y="1426028"/>
            <a:ext cx="56270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4062364" y="1445078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469842" y="1431471"/>
            <a:ext cx="4572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6344386" y="1428750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7005731" y="1426028"/>
            <a:ext cx="1238385" cy="2722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" name="Picture 42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25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42081" y="434340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7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36850" y="434340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-34528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379068" y="1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5697418" y="2664619"/>
            <a:ext cx="914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/>
          </a:p>
        </p:txBody>
      </p:sp>
      <p:sp>
        <p:nvSpPr>
          <p:cNvPr id="51" name="AutoShape 27"/>
          <p:cNvSpPr>
            <a:spLocks/>
          </p:cNvSpPr>
          <p:nvPr/>
        </p:nvSpPr>
        <p:spPr bwMode="auto">
          <a:xfrm rot="5400000">
            <a:off x="6108459" y="2291954"/>
            <a:ext cx="57150" cy="9144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5854600" y="2749154"/>
            <a:ext cx="423497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53" name="Text Box 28"/>
          <p:cNvSpPr txBox="1">
            <a:spLocks noChangeArrowheads="1"/>
          </p:cNvSpPr>
          <p:nvPr/>
        </p:nvSpPr>
        <p:spPr bwMode="auto">
          <a:xfrm>
            <a:off x="7329718" y="2296716"/>
            <a:ext cx="914398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+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650456" y="3021384"/>
            <a:ext cx="8001179" cy="143290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marL="396391" indent="-148815" eaLnBrk="0" hangingPunct="0">
              <a:spcBef>
                <a:spcPct val="50000"/>
              </a:spcBef>
            </a:pPr>
            <a:endParaRPr lang="en-US" sz="100" b="1" u="sng" dirty="0">
              <a:solidFill>
                <a:srgbClr val="FF0000"/>
              </a:solidFill>
              <a:latin typeface="Arial" charset="0"/>
            </a:endParaRPr>
          </a:p>
          <a:p>
            <a:pPr marL="396391" indent="-148815" eaLnBrk="0" hangingPunct="0">
              <a:spcBef>
                <a:spcPct val="50000"/>
              </a:spcBef>
            </a:pPr>
            <a:r>
              <a:rPr lang="en-US" sz="2200" b="1" i="1" dirty="0">
                <a:solidFill>
                  <a:srgbClr val="FFFF00"/>
                </a:solidFill>
                <a:latin typeface="Arial" charset="0"/>
              </a:rPr>
              <a:t>  Hai lần số lớn</a:t>
            </a:r>
            <a:r>
              <a:rPr lang="en-US" sz="2200" b="1" dirty="0">
                <a:solidFill>
                  <a:srgbClr val="FFCCFF"/>
                </a:solidFill>
                <a:latin typeface="Arial" charset="0"/>
              </a:rPr>
              <a:t> </a:t>
            </a:r>
            <a:r>
              <a:rPr lang="en-US" sz="2200" b="1" dirty="0">
                <a:latin typeface="Arial" charset="0"/>
              </a:rPr>
              <a:t>bằng bao nhiêu?</a:t>
            </a:r>
          </a:p>
          <a:p>
            <a:pPr marL="396391" indent="-148815" eaLnBrk="0" hangingPunct="0">
              <a:spcBef>
                <a:spcPct val="50000"/>
              </a:spcBef>
              <a:buFontTx/>
              <a:buChar char="•"/>
            </a:pPr>
            <a:r>
              <a:rPr lang="en-US" sz="2200" b="1" dirty="0">
                <a:latin typeface="Arial" charset="0"/>
              </a:rPr>
              <a:t> Tính xem số lớn bằng bao nhiêu?</a:t>
            </a:r>
          </a:p>
          <a:p>
            <a:pPr marL="396391" indent="-148815" eaLnBrk="0" hangingPunct="0">
              <a:spcBef>
                <a:spcPct val="50000"/>
              </a:spcBef>
            </a:pPr>
            <a:endParaRPr lang="en-US" sz="1400" b="1" dirty="0">
              <a:solidFill>
                <a:srgbClr val="FFCC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10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/>
      <p:bldP spid="53" grpId="0"/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H="1">
            <a:off x="5773700" y="1186160"/>
            <a:ext cx="53717" cy="400050"/>
            <a:chOff x="4014" y="2784"/>
            <a:chExt cx="1" cy="336"/>
          </a:xfrm>
        </p:grpSpPr>
        <p:grpSp>
          <p:nvGrpSpPr>
            <p:cNvPr id="4129" name="Group 3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4131" name="Line 4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2" name="Line 5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33" name="Line 6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30" name="Line 7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863973" y="901974"/>
            <a:ext cx="4840166" cy="384572"/>
            <a:chOff x="1392" y="2783"/>
            <a:chExt cx="3303" cy="323"/>
          </a:xfrm>
        </p:grpSpPr>
        <p:sp>
          <p:nvSpPr>
            <p:cNvPr id="4124" name="Line 9"/>
            <p:cNvSpPr>
              <a:spLocks noChangeShapeType="1"/>
            </p:cNvSpPr>
            <p:nvPr/>
          </p:nvSpPr>
          <p:spPr bwMode="auto">
            <a:xfrm>
              <a:off x="2248" y="295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Line 10"/>
            <p:cNvSpPr>
              <a:spLocks noChangeShapeType="1"/>
            </p:cNvSpPr>
            <p:nvPr/>
          </p:nvSpPr>
          <p:spPr bwMode="auto">
            <a:xfrm>
              <a:off x="2248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Line 13"/>
            <p:cNvSpPr>
              <a:spLocks noChangeShapeType="1"/>
            </p:cNvSpPr>
            <p:nvPr/>
          </p:nvSpPr>
          <p:spPr bwMode="auto">
            <a:xfrm>
              <a:off x="4068" y="2955"/>
              <a:ext cx="6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Line 14"/>
            <p:cNvSpPr>
              <a:spLocks noChangeShapeType="1"/>
            </p:cNvSpPr>
            <p:nvPr/>
          </p:nvSpPr>
          <p:spPr bwMode="auto">
            <a:xfrm>
              <a:off x="4695" y="2928"/>
              <a:ext cx="0" cy="4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Text Box 16"/>
            <p:cNvSpPr txBox="1">
              <a:spLocks noChangeArrowheads="1"/>
            </p:cNvSpPr>
            <p:nvPr/>
          </p:nvSpPr>
          <p:spPr bwMode="auto">
            <a:xfrm>
              <a:off x="1392" y="2783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lớn:</a:t>
              </a:r>
            </a:p>
          </p:txBody>
        </p:sp>
      </p:grpSp>
      <p:sp>
        <p:nvSpPr>
          <p:cNvPr id="4122" name="AutoShape 15"/>
          <p:cNvSpPr>
            <a:spLocks/>
          </p:cNvSpPr>
          <p:nvPr/>
        </p:nvSpPr>
        <p:spPr bwMode="auto">
          <a:xfrm rot="16200000">
            <a:off x="4877537" y="-766071"/>
            <a:ext cx="57150" cy="3587262"/>
          </a:xfrm>
          <a:prstGeom prst="rightBracket">
            <a:avLst>
              <a:gd name="adj" fmla="val 425000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870117" y="1329035"/>
            <a:ext cx="3938954" cy="384573"/>
            <a:chOff x="1392" y="3168"/>
            <a:chExt cx="2688" cy="323"/>
          </a:xfrm>
        </p:grpSpPr>
        <p:grpSp>
          <p:nvGrpSpPr>
            <p:cNvPr id="4117" name="Group 19"/>
            <p:cNvGrpSpPr>
              <a:grpSpLocks/>
            </p:cNvGrpSpPr>
            <p:nvPr/>
          </p:nvGrpSpPr>
          <p:grpSpPr bwMode="auto">
            <a:xfrm>
              <a:off x="2256" y="3312"/>
              <a:ext cx="1824" cy="50"/>
              <a:chOff x="1584" y="1554"/>
              <a:chExt cx="1824" cy="50"/>
            </a:xfrm>
          </p:grpSpPr>
          <p:sp>
            <p:nvSpPr>
              <p:cNvPr id="4119" name="Line 20"/>
              <p:cNvSpPr>
                <a:spLocks noChangeShapeType="1"/>
              </p:cNvSpPr>
              <p:nvPr/>
            </p:nvSpPr>
            <p:spPr bwMode="auto">
              <a:xfrm>
                <a:off x="1584" y="1584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0" name="Line 21"/>
              <p:cNvSpPr>
                <a:spLocks noChangeShapeType="1"/>
              </p:cNvSpPr>
              <p:nvPr/>
            </p:nvSpPr>
            <p:spPr bwMode="auto">
              <a:xfrm>
                <a:off x="1584" y="1556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1" name="Line 22"/>
              <p:cNvSpPr>
                <a:spLocks noChangeShapeType="1"/>
              </p:cNvSpPr>
              <p:nvPr/>
            </p:nvSpPr>
            <p:spPr bwMode="auto">
              <a:xfrm>
                <a:off x="3408" y="1554"/>
                <a:ext cx="0" cy="48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8" name="Text Box 24"/>
            <p:cNvSpPr txBox="1">
              <a:spLocks noChangeArrowheads="1"/>
            </p:cNvSpPr>
            <p:nvPr/>
          </p:nvSpPr>
          <p:spPr bwMode="auto">
            <a:xfrm>
              <a:off x="1392" y="316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Số bé:</a:t>
              </a:r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5785343" y="1121718"/>
            <a:ext cx="914400" cy="379809"/>
            <a:chOff x="4014" y="2928"/>
            <a:chExt cx="624" cy="319"/>
          </a:xfrm>
        </p:grpSpPr>
        <p:sp>
          <p:nvSpPr>
            <p:cNvPr id="4115" name="AutoShape 27"/>
            <p:cNvSpPr>
              <a:spLocks/>
            </p:cNvSpPr>
            <p:nvPr/>
          </p:nvSpPr>
          <p:spPr bwMode="auto">
            <a:xfrm rot="5400000">
              <a:off x="4302" y="2640"/>
              <a:ext cx="48" cy="624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6" name="Text Box 28"/>
            <p:cNvSpPr txBox="1">
              <a:spLocks noChangeArrowheads="1"/>
            </p:cNvSpPr>
            <p:nvPr/>
          </p:nvSpPr>
          <p:spPr bwMode="auto">
            <a:xfrm>
              <a:off x="4116" y="2937"/>
              <a:ext cx="349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10</a:t>
              </a:r>
            </a:p>
          </p:txBody>
        </p:sp>
      </p:grp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6792125" y="912409"/>
            <a:ext cx="564721" cy="898922"/>
            <a:chOff x="4782" y="2688"/>
            <a:chExt cx="306" cy="755"/>
          </a:xfrm>
        </p:grpSpPr>
        <p:sp>
          <p:nvSpPr>
            <p:cNvPr id="4113" name="AutoShape 30"/>
            <p:cNvSpPr>
              <a:spLocks/>
            </p:cNvSpPr>
            <p:nvPr/>
          </p:nvSpPr>
          <p:spPr bwMode="auto">
            <a:xfrm>
              <a:off x="4782" y="2688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solidFill>
              <a:srgbClr val="FFFF00"/>
            </a:solidFill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4114" name="Text Box 31"/>
            <p:cNvSpPr txBox="1">
              <a:spLocks noChangeArrowheads="1"/>
            </p:cNvSpPr>
            <p:nvPr/>
          </p:nvSpPr>
          <p:spPr bwMode="auto">
            <a:xfrm>
              <a:off x="4800" y="2900"/>
              <a:ext cx="288" cy="5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70</a:t>
              </a:r>
            </a:p>
          </p:txBody>
        </p:sp>
      </p:grpSp>
      <p:sp>
        <p:nvSpPr>
          <p:cNvPr id="1017891" name="Text Box 35"/>
          <p:cNvSpPr txBox="1">
            <a:spLocks noChangeArrowheads="1"/>
          </p:cNvSpPr>
          <p:nvPr/>
        </p:nvSpPr>
        <p:spPr bwMode="auto">
          <a:xfrm>
            <a:off x="472273" y="732621"/>
            <a:ext cx="1899138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sp>
        <p:nvSpPr>
          <p:cNvPr id="4111" name="AutoShape 23"/>
          <p:cNvSpPr>
            <a:spLocks/>
          </p:cNvSpPr>
          <p:nvPr/>
        </p:nvSpPr>
        <p:spPr bwMode="auto">
          <a:xfrm rot="5400000">
            <a:off x="4422713" y="266095"/>
            <a:ext cx="57150" cy="2672862"/>
          </a:xfrm>
          <a:prstGeom prst="rightBracket">
            <a:avLst>
              <a:gd name="adj" fmla="val 316667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17893" name="Text Box 37"/>
          <p:cNvSpPr txBox="1">
            <a:spLocks noChangeArrowheads="1"/>
          </p:cNvSpPr>
          <p:nvPr/>
        </p:nvSpPr>
        <p:spPr bwMode="auto">
          <a:xfrm>
            <a:off x="4756862" y="841398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881" name="Text Box 25"/>
          <p:cNvSpPr txBox="1">
            <a:spLocks noChangeArrowheads="1"/>
          </p:cNvSpPr>
          <p:nvPr/>
        </p:nvSpPr>
        <p:spPr bwMode="auto">
          <a:xfrm>
            <a:off x="4485458" y="1542360"/>
            <a:ext cx="279888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</a:t>
            </a:r>
          </a:p>
        </p:txBody>
      </p:sp>
      <p:sp>
        <p:nvSpPr>
          <p:cNvPr id="1017900" name="Text Box 44"/>
          <p:cNvSpPr txBox="1">
            <a:spLocks noChangeArrowheads="1"/>
          </p:cNvSpPr>
          <p:nvPr/>
        </p:nvSpPr>
        <p:spPr bwMode="auto">
          <a:xfrm>
            <a:off x="516034" y="1"/>
            <a:ext cx="8159262" cy="78657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1900" b="1" dirty="0">
                <a:solidFill>
                  <a:srgbClr val="FFFF00"/>
                </a:solidFill>
                <a:latin typeface="Arial" charset="0"/>
              </a:rPr>
              <a:t>Bài toán: </a:t>
            </a:r>
            <a:r>
              <a:rPr lang="en-US" sz="1900" dirty="0">
                <a:latin typeface="Arial" charset="0"/>
              </a:rPr>
              <a:t>Tổng của hai số là 70. Hiệu của hai số là 10. Tìm hai số </a:t>
            </a:r>
            <a:r>
              <a:rPr lang="vi-VN" sz="1900" dirty="0">
                <a:latin typeface="Arial" charset="0"/>
              </a:rPr>
              <a:t>đ</a:t>
            </a:r>
            <a:r>
              <a:rPr lang="en-US" sz="1900" dirty="0">
                <a:latin typeface="Arial" charset="0"/>
              </a:rPr>
              <a:t>ó.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74891" y="550865"/>
            <a:ext cx="56270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3955074" y="529886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367065" y="547122"/>
            <a:ext cx="45720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6420826" y="529886"/>
            <a:ext cx="26743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6951786" y="526257"/>
            <a:ext cx="107998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" name="Picture 42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25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692189" y="4708922"/>
            <a:ext cx="498962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7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44484" y="4690555"/>
            <a:ext cx="51006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-34528"/>
            <a:ext cx="580395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627376" y="1"/>
            <a:ext cx="494801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50" name="Line 13"/>
          <p:cNvSpPr>
            <a:spLocks noChangeShapeType="1"/>
          </p:cNvSpPr>
          <p:nvPr/>
        </p:nvSpPr>
        <p:spPr bwMode="auto">
          <a:xfrm>
            <a:off x="5809071" y="1531442"/>
            <a:ext cx="914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/>
          </a:p>
        </p:txBody>
      </p:sp>
      <p:sp>
        <p:nvSpPr>
          <p:cNvPr id="51" name="AutoShape 27"/>
          <p:cNvSpPr>
            <a:spLocks/>
          </p:cNvSpPr>
          <p:nvPr/>
        </p:nvSpPr>
        <p:spPr bwMode="auto">
          <a:xfrm rot="5400000">
            <a:off x="6256043" y="1183922"/>
            <a:ext cx="57150" cy="9144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2" name="Text Box 28"/>
          <p:cNvSpPr txBox="1">
            <a:spLocks noChangeArrowheads="1"/>
          </p:cNvSpPr>
          <p:nvPr/>
        </p:nvSpPr>
        <p:spPr bwMode="auto">
          <a:xfrm>
            <a:off x="5978772" y="1571972"/>
            <a:ext cx="423497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53" name="Text Box 28"/>
          <p:cNvSpPr txBox="1">
            <a:spLocks noChangeArrowheads="1"/>
          </p:cNvSpPr>
          <p:nvPr/>
        </p:nvSpPr>
        <p:spPr bwMode="auto">
          <a:xfrm>
            <a:off x="7117376" y="1144014"/>
            <a:ext cx="914398" cy="3556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b="1" dirty="0">
                <a:solidFill>
                  <a:srgbClr val="FFFF00"/>
                </a:solidFill>
                <a:latin typeface="Arial" charset="0"/>
              </a:rPr>
              <a:t>+ </a:t>
            </a:r>
            <a:r>
              <a:rPr lang="en-US" b="1" dirty="0">
                <a:solidFill>
                  <a:srgbClr val="FFFF00"/>
                </a:solidFill>
                <a:latin typeface="Arial" charset="0"/>
              </a:rPr>
              <a:t>10</a:t>
            </a:r>
          </a:p>
        </p:txBody>
      </p:sp>
      <p:sp>
        <p:nvSpPr>
          <p:cNvPr id="55" name="Text Box 44"/>
          <p:cNvSpPr txBox="1">
            <a:spLocks noChangeArrowheads="1"/>
          </p:cNvSpPr>
          <p:nvPr/>
        </p:nvSpPr>
        <p:spPr bwMode="auto">
          <a:xfrm>
            <a:off x="535716" y="1829140"/>
            <a:ext cx="8218737" cy="32795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u="sng" dirty="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Hai l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ần số lớn là: 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   70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+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10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=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8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0</a:t>
            </a: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ố lớn là: 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   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8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0 : 2 =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4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0</a:t>
            </a:r>
            <a:endParaRPr lang="vi-VN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Số bé là: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    40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- 10 = 30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       Đáp số: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lớn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4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0</a:t>
            </a:r>
          </a:p>
          <a:p>
            <a:pPr eaLnBrk="0" hangingPunct="0">
              <a:spcBef>
                <a:spcPct val="50000"/>
              </a:spcBef>
            </a:pPr>
            <a:r>
              <a:rPr lang="en-US" sz="1700" i="1" dirty="0">
                <a:solidFill>
                  <a:schemeClr val="hlink"/>
                </a:solidFill>
                <a:latin typeface="Arial" charset="0"/>
              </a:rPr>
              <a:t>                     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bé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3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318188" y="1871945"/>
            <a:ext cx="0" cy="2919726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Right Arrow 57"/>
          <p:cNvSpPr/>
          <p:nvPr/>
        </p:nvSpPr>
        <p:spPr bwMode="auto">
          <a:xfrm>
            <a:off x="2649630" y="2400300"/>
            <a:ext cx="1768873" cy="1257300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7925" tIns="38963" rIns="77925" bIns="38963" numCol="1" rtlCol="0" anchor="ctr" anchorCtr="0" compatLnSpc="1">
            <a:prstTxWarp prst="textNoShape">
              <a:avLst/>
            </a:prstTxWarp>
          </a:bodyPr>
          <a:lstStyle/>
          <a:p>
            <a:pPr defTabSz="779252"/>
            <a:endParaRPr lang="en-US" sz="1500"/>
          </a:p>
        </p:txBody>
      </p:sp>
      <p:sp>
        <p:nvSpPr>
          <p:cNvPr id="60" name="Text Box 44"/>
          <p:cNvSpPr txBox="1">
            <a:spLocks noChangeArrowheads="1"/>
          </p:cNvSpPr>
          <p:nvPr/>
        </p:nvSpPr>
        <p:spPr bwMode="auto">
          <a:xfrm>
            <a:off x="4711687" y="1882657"/>
            <a:ext cx="3670313" cy="249473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u="sng" dirty="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S</a:t>
            </a: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ố lớn là: 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	</a:t>
            </a: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(70 + 10): 2 = 40</a:t>
            </a:r>
            <a:endParaRPr lang="vi-VN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Số bé là: </a:t>
            </a:r>
          </a:p>
          <a:p>
            <a:pPr eaLnBrk="0" hangingPunct="0">
              <a:spcBef>
                <a:spcPct val="50000"/>
              </a:spcBef>
            </a:pPr>
            <a:r>
              <a:rPr lang="vi-VN" sz="1700" b="1" dirty="0">
                <a:solidFill>
                  <a:srgbClr val="FFFF00"/>
                </a:solidFill>
                <a:latin typeface="Arial" charset="0"/>
              </a:rPr>
              <a:t>	40 - 10 = 30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              Đáp số: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lớn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4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0</a:t>
            </a:r>
          </a:p>
          <a:p>
            <a:pPr eaLnBrk="0" hangingPunct="0">
              <a:spcBef>
                <a:spcPct val="50000"/>
              </a:spcBef>
            </a:pPr>
            <a:r>
              <a:rPr lang="en-US" sz="1700" i="1" dirty="0">
                <a:solidFill>
                  <a:schemeClr val="hlink"/>
                </a:solidFill>
                <a:latin typeface="Arial" charset="0"/>
              </a:rPr>
              <a:t>                             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Số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bé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vi-VN" sz="1700" dirty="0">
                <a:solidFill>
                  <a:srgbClr val="FFFF00"/>
                </a:solidFill>
                <a:latin typeface="Arial" charset="0"/>
              </a:rPr>
              <a:t>3</a:t>
            </a:r>
            <a:r>
              <a:rPr lang="en-US" sz="1700" dirty="0">
                <a:solidFill>
                  <a:srgbClr val="FFFF00"/>
                </a:solidFill>
                <a:latin typeface="Arial" charset="0"/>
              </a:rPr>
              <a:t>0</a:t>
            </a:r>
            <a:endParaRPr lang="en-US" sz="1700" b="1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61" name="Group 45"/>
          <p:cNvGrpSpPr>
            <a:grpSpLocks/>
          </p:cNvGrpSpPr>
          <p:nvPr/>
        </p:nvGrpSpPr>
        <p:grpSpPr bwMode="auto">
          <a:xfrm>
            <a:off x="4678095" y="4552944"/>
            <a:ext cx="3703905" cy="477440"/>
            <a:chOff x="1955" y="2472"/>
            <a:chExt cx="2640" cy="401"/>
          </a:xfrm>
        </p:grpSpPr>
        <p:sp>
          <p:nvSpPr>
            <p:cNvPr id="62" name="Text Box 39"/>
            <p:cNvSpPr txBox="1">
              <a:spLocks noChangeArrowheads="1"/>
            </p:cNvSpPr>
            <p:nvPr/>
          </p:nvSpPr>
          <p:spPr bwMode="auto">
            <a:xfrm>
              <a:off x="1955" y="2472"/>
              <a:ext cx="2640" cy="401"/>
            </a:xfrm>
            <a:prstGeom prst="rect">
              <a:avLst/>
            </a:prstGeom>
            <a:solidFill>
              <a:srgbClr val="0000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Arial" charset="0"/>
                </a:rPr>
                <a:t>  </a:t>
              </a:r>
            </a:p>
            <a:p>
              <a:pPr>
                <a:spcBef>
                  <a:spcPct val="50000"/>
                </a:spcBef>
              </a:pPr>
              <a:endParaRPr lang="en-US" sz="1000" dirty="0">
                <a:latin typeface="Arial" charset="0"/>
              </a:endParaRPr>
            </a:p>
          </p:txBody>
        </p:sp>
        <p:sp>
          <p:nvSpPr>
            <p:cNvPr id="63" name="Rectangle 40"/>
            <p:cNvSpPr>
              <a:spLocks noChangeArrowheads="1"/>
            </p:cNvSpPr>
            <p:nvPr/>
          </p:nvSpPr>
          <p:spPr bwMode="auto">
            <a:xfrm>
              <a:off x="2118" y="2502"/>
              <a:ext cx="908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Số 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lớn =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  </a:t>
              </a:r>
            </a:p>
          </p:txBody>
        </p:sp>
        <p:sp>
          <p:nvSpPr>
            <p:cNvPr id="64" name="Rectangle 41"/>
            <p:cNvSpPr>
              <a:spLocks noChangeArrowheads="1"/>
            </p:cNvSpPr>
            <p:nvPr/>
          </p:nvSpPr>
          <p:spPr bwMode="auto">
            <a:xfrm>
              <a:off x="2845" y="2518"/>
              <a:ext cx="1617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 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(Tổng 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+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 Hiệu) : 2</a:t>
              </a:r>
            </a:p>
          </p:txBody>
        </p:sp>
      </p:grp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3082174" y="4646579"/>
            <a:ext cx="1751762" cy="386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000" b="1" i="1" dirty="0">
                <a:solidFill>
                  <a:srgbClr val="FFFF00"/>
                </a:solidFill>
                <a:latin typeface="Arial" charset="0"/>
              </a:rPr>
              <a:t>Cách 2 </a:t>
            </a:r>
            <a:endParaRPr lang="en-US" sz="2000" b="1" i="1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80962" y="1380719"/>
            <a:ext cx="724835" cy="386464"/>
          </a:xfrm>
          <a:prstGeom prst="rect">
            <a:avLst/>
          </a:prstGeom>
        </p:spPr>
        <p:txBody>
          <a:bodyPr wrap="non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vi-VN" sz="2000" b="1" i="1" dirty="0">
                <a:solidFill>
                  <a:srgbClr val="FFFF00"/>
                </a:solidFill>
                <a:latin typeface="Arial" charset="0"/>
              </a:rPr>
              <a:t>Giải</a:t>
            </a:r>
            <a:r>
              <a:rPr lang="en-US" sz="2000" b="1" i="1" dirty="0">
                <a:solidFill>
                  <a:srgbClr val="FFFF00"/>
                </a:solidFill>
                <a:latin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9535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0" grpId="0" animBg="1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2"/>
          <p:cNvSpPr txBox="1">
            <a:spLocks noChangeArrowheads="1"/>
          </p:cNvSpPr>
          <p:nvPr/>
        </p:nvSpPr>
        <p:spPr bwMode="auto">
          <a:xfrm>
            <a:off x="184220" y="790234"/>
            <a:ext cx="8721969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dirty="0">
                <a:solidFill>
                  <a:srgbClr val="FFFF00"/>
                </a:solidFill>
                <a:latin typeface="Arial" charset="0"/>
              </a:rPr>
              <a:t>TÌM HAI SỐ KHI BIẾT TỔNG VÀ HIỆU CỦA HAI SỐ ĐÓ</a:t>
            </a:r>
          </a:p>
        </p:txBody>
      </p:sp>
      <p:sp>
        <p:nvSpPr>
          <p:cNvPr id="9219" name="Text Box 33"/>
          <p:cNvSpPr txBox="1">
            <a:spLocks noChangeArrowheads="1"/>
          </p:cNvSpPr>
          <p:nvPr/>
        </p:nvSpPr>
        <p:spPr bwMode="auto">
          <a:xfrm>
            <a:off x="2987564" y="345281"/>
            <a:ext cx="2602523" cy="41724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u="sng" dirty="0">
                <a:solidFill>
                  <a:srgbClr val="FFFF00"/>
                </a:solidFill>
                <a:latin typeface="Arial" charset="0"/>
              </a:rPr>
              <a:t>TOÁN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2814079" y="2911421"/>
            <a:ext cx="3586517" cy="477441"/>
            <a:chOff x="1920" y="2544"/>
            <a:chExt cx="2402" cy="401"/>
          </a:xfrm>
          <a:solidFill>
            <a:srgbClr val="FFFF00"/>
          </a:solidFill>
        </p:grpSpPr>
        <p:sp>
          <p:nvSpPr>
            <p:cNvPr id="9228" name="Text Box 39"/>
            <p:cNvSpPr txBox="1">
              <a:spLocks noChangeArrowheads="1"/>
            </p:cNvSpPr>
            <p:nvPr/>
          </p:nvSpPr>
          <p:spPr bwMode="auto">
            <a:xfrm>
              <a:off x="1920" y="2544"/>
              <a:ext cx="2402" cy="401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  </a:t>
              </a:r>
            </a:p>
            <a:p>
              <a:pPr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9229" name="Rectangle 40"/>
            <p:cNvSpPr>
              <a:spLocks noChangeArrowheads="1"/>
            </p:cNvSpPr>
            <p:nvPr/>
          </p:nvSpPr>
          <p:spPr bwMode="auto">
            <a:xfrm>
              <a:off x="2016" y="2587"/>
              <a:ext cx="980" cy="33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Số bé  =</a:t>
              </a:r>
            </a:p>
          </p:txBody>
        </p:sp>
        <p:sp>
          <p:nvSpPr>
            <p:cNvPr id="9230" name="Rectangle 41"/>
            <p:cNvSpPr>
              <a:spLocks noChangeArrowheads="1"/>
            </p:cNvSpPr>
            <p:nvPr/>
          </p:nvSpPr>
          <p:spPr bwMode="auto">
            <a:xfrm>
              <a:off x="2739" y="2576"/>
              <a:ext cx="1476" cy="33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(Tổng - Hiệu) : 2</a:t>
              </a:r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813540" y="3547578"/>
            <a:ext cx="3941884" cy="477442"/>
            <a:chOff x="2062" y="3060"/>
            <a:chExt cx="2690" cy="401"/>
          </a:xfrm>
        </p:grpSpPr>
        <p:sp>
          <p:nvSpPr>
            <p:cNvPr id="9225" name="Text Box 42"/>
            <p:cNvSpPr txBox="1">
              <a:spLocks noChangeArrowheads="1"/>
            </p:cNvSpPr>
            <p:nvPr/>
          </p:nvSpPr>
          <p:spPr bwMode="auto">
            <a:xfrm>
              <a:off x="2062" y="3060"/>
              <a:ext cx="2448" cy="40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>
                  <a:latin typeface="Arial" charset="0"/>
                </a:rPr>
                <a:t>  </a:t>
              </a:r>
            </a:p>
            <a:p>
              <a:pPr>
                <a:spcBef>
                  <a:spcPct val="50000"/>
                </a:spcBef>
              </a:pPr>
              <a:endParaRPr lang="en-US" sz="1000">
                <a:latin typeface="Arial" charset="0"/>
              </a:endParaRPr>
            </a:p>
          </p:txBody>
        </p:sp>
        <p:sp>
          <p:nvSpPr>
            <p:cNvPr id="9226" name="Rectangle 43"/>
            <p:cNvSpPr>
              <a:spLocks noChangeArrowheads="1"/>
            </p:cNvSpPr>
            <p:nvPr/>
          </p:nvSpPr>
          <p:spPr bwMode="auto">
            <a:xfrm>
              <a:off x="2064" y="3115"/>
              <a:ext cx="960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Số lớ</a:t>
              </a:r>
              <a:r>
                <a:rPr lang="vi-VN" sz="2000" b="1" dirty="0">
                  <a:solidFill>
                    <a:srgbClr val="FF0000"/>
                  </a:solidFill>
                  <a:latin typeface="Arial" charset="0"/>
                </a:rPr>
                <a:t>n  </a:t>
              </a:r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9227" name="Rectangle 44"/>
            <p:cNvSpPr>
              <a:spLocks noChangeArrowheads="1"/>
            </p:cNvSpPr>
            <p:nvPr/>
          </p:nvSpPr>
          <p:spPr bwMode="auto">
            <a:xfrm>
              <a:off x="2887" y="3115"/>
              <a:ext cx="1865" cy="33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Arial" charset="0"/>
                </a:rPr>
                <a:t>(Tổng + Hiệu) : 2</a:t>
              </a:r>
            </a:p>
          </p:txBody>
        </p:sp>
      </p:grpSp>
      <p:pic>
        <p:nvPicPr>
          <p:cNvPr id="14" name="Picture 13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625" y="434340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Buom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320" y="-31432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727775" y="1257300"/>
            <a:ext cx="8205211" cy="1386737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" b="1" u="sng" dirty="0">
              <a:solidFill>
                <a:srgbClr val="FF0000"/>
              </a:solidFill>
              <a:latin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vi-VN" sz="27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 </a:t>
            </a:r>
            <a:r>
              <a:rPr lang="en-US" sz="27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Muốn tìm hai số khi biết tổng và hiệu của chúng, ta làm như thế nào?</a:t>
            </a:r>
          </a:p>
          <a:p>
            <a:pPr algn="ctr" eaLnBrk="0" hangingPunct="0">
              <a:spcBef>
                <a:spcPct val="50000"/>
              </a:spcBef>
            </a:pPr>
            <a:endParaRPr lang="en-US" sz="900" b="1" dirty="0">
              <a:solidFill>
                <a:srgbClr val="FFCCFF"/>
              </a:solidFill>
              <a:latin typeface="Arial" charset="0"/>
            </a:endParaRPr>
          </a:p>
        </p:txBody>
      </p:sp>
      <p:sp>
        <p:nvSpPr>
          <p:cNvPr id="17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8" y="2382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8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506878" y="4617244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19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17687" y="4617244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20" name="Oval 74" descr="daisy_button_yellow_hb">
            <a:hlinkClick r:id="rId4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476520" y="2382"/>
            <a:ext cx="701920" cy="526256"/>
          </a:xfrm>
          <a:prstGeom prst="ellipse">
            <a:avLst/>
          </a:prstGeom>
          <a:blipFill dpi="0" rotWithShape="0">
            <a:blip r:embed="rId5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 noGrp="1"/>
          </p:cNvSpPr>
          <p:nvPr>
            <p:ph sz="quarter" idx="13"/>
          </p:nvPr>
        </p:nvSpPr>
        <p:spPr>
          <a:xfrm>
            <a:off x="267957" y="1381804"/>
            <a:ext cx="4293156" cy="3630429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 1</a:t>
            </a:r>
            <a:endParaRPr lang="vi-V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1: </a:t>
            </a:r>
            <a:endParaRPr lang="vi-V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Vẽ sơ đồ (biễu diễn tổng, hiệu, số lớn, số bé).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2: </a:t>
            </a:r>
            <a:endParaRPr lang="vi-V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626" lvl="1" indent="0">
              <a:buNone/>
            </a:pPr>
            <a:r>
              <a:rPr lang="vi-VN" sz="17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 hai số: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+ Số bé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(tổng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hiệu) : 2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+ Số lớn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số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hiệu 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(hoặc: tổng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số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vi-VN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56924" y="1371600"/>
            <a:ext cx="4295670" cy="3600450"/>
          </a:xfrm>
          <a:solidFill>
            <a:schemeClr val="bg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 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Vẽ sơ đồ (biễu diễn tổng, hiệu, số lớn, số bé).</a:t>
            </a:r>
            <a:endParaRPr lang="en-US" b="1" u="sng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2: </a:t>
            </a:r>
            <a:endParaRPr lang="vi-V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626" lvl="1" indent="0">
              <a:buNone/>
            </a:pPr>
            <a:r>
              <a:rPr lang="vi-VN" sz="17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 hai số: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+ Số lớn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(tổng + hiệu) : 2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+ Số bé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số lớn - hiệu</a:t>
            </a:r>
            <a:endParaRPr lang="vi-VN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(hoặc: tổng </a:t>
            </a:r>
            <a:r>
              <a:rPr lang="vi-VN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số lớn)</a:t>
            </a:r>
          </a:p>
        </p:txBody>
      </p:sp>
      <p:pic>
        <p:nvPicPr>
          <p:cNvPr id="7" name="Picture 7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8" y="-314325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uomba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8" y="4629150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275490" y="457200"/>
            <a:ext cx="8651631" cy="800100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5" tIns="38963" rIns="77925" bIns="38963"/>
          <a:lstStyle/>
          <a:p>
            <a:pPr marL="292219" indent="-292219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endParaRPr lang="en-US" sz="5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292219" indent="-292219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0000"/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vi-VN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* </a:t>
            </a:r>
            <a:r>
              <a:rPr lang="vi-V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Các bước giải bài toán</a:t>
            </a: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tìm hai số khi biết tổng và hiệu</a:t>
            </a:r>
            <a:r>
              <a:rPr lang="vi-V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của hai số đó:</a:t>
            </a:r>
          </a:p>
        </p:txBody>
      </p:sp>
    </p:spTree>
    <p:extLst>
      <p:ext uri="{BB962C8B-B14F-4D97-AF65-F5344CB8AC3E}">
        <p14:creationId xmlns:p14="http://schemas.microsoft.com/office/powerpoint/2010/main" val="360637071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94892" y="400056"/>
            <a:ext cx="2602523" cy="52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900" b="1" dirty="0">
                <a:solidFill>
                  <a:srgbClr val="FFFF00"/>
                </a:solidFill>
                <a:latin typeface="Arial" charset="0"/>
              </a:rPr>
              <a:t>LUYỆN TẬP</a:t>
            </a:r>
          </a:p>
        </p:txBody>
      </p:sp>
      <p:sp>
        <p:nvSpPr>
          <p:cNvPr id="997380" name="Text Box 4"/>
          <p:cNvSpPr txBox="1">
            <a:spLocks noChangeArrowheads="1"/>
          </p:cNvSpPr>
          <p:nvPr/>
        </p:nvSpPr>
        <p:spPr bwMode="auto">
          <a:xfrm>
            <a:off x="773727" y="935809"/>
            <a:ext cx="8018585" cy="75579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77925" tIns="38963" rIns="77925" bIns="38963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Bài 1: Tuổi bố và tuổi con cộng lại </a:t>
            </a:r>
            <a:r>
              <a:rPr lang="vi-VN" sz="2200" b="1" dirty="0">
                <a:latin typeface="Arial" charset="0"/>
              </a:rPr>
              <a:t>đư</a:t>
            </a:r>
            <a:r>
              <a:rPr lang="en-US" sz="2200" b="1" dirty="0">
                <a:latin typeface="Arial" charset="0"/>
              </a:rPr>
              <a:t>ợc 58 tuổi. Bố h</a:t>
            </a:r>
            <a:r>
              <a:rPr lang="vi-VN" sz="2200" b="1" dirty="0">
                <a:latin typeface="Arial" charset="0"/>
              </a:rPr>
              <a:t>ơ</a:t>
            </a:r>
            <a:r>
              <a:rPr lang="en-US" sz="2200" b="1" dirty="0">
                <a:latin typeface="Arial" charset="0"/>
              </a:rPr>
              <a:t>n con 38 tuổi. Hỏi bố bao nhiêu tuổi, con bao nhiêu tuổi ?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4530029" y="2572771"/>
            <a:ext cx="1466" cy="400050"/>
            <a:chOff x="4014" y="2784"/>
            <a:chExt cx="1" cy="336"/>
          </a:xfrm>
        </p:grpSpPr>
        <p:grpSp>
          <p:nvGrpSpPr>
            <p:cNvPr id="10276" name="Group 38"/>
            <p:cNvGrpSpPr>
              <a:grpSpLocks/>
            </p:cNvGrpSpPr>
            <p:nvPr/>
          </p:nvGrpSpPr>
          <p:grpSpPr bwMode="auto">
            <a:xfrm>
              <a:off x="4014" y="2880"/>
              <a:ext cx="1" cy="240"/>
              <a:chOff x="1008" y="2016"/>
              <a:chExt cx="0" cy="240"/>
            </a:xfrm>
          </p:grpSpPr>
          <p:sp>
            <p:nvSpPr>
              <p:cNvPr id="10278" name="Line 39"/>
              <p:cNvSpPr>
                <a:spLocks noChangeShapeType="1"/>
              </p:cNvSpPr>
              <p:nvPr/>
            </p:nvSpPr>
            <p:spPr bwMode="auto">
              <a:xfrm>
                <a:off x="1008" y="2016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9" name="Line 40"/>
              <p:cNvSpPr>
                <a:spLocks noChangeShapeType="1"/>
              </p:cNvSpPr>
              <p:nvPr/>
            </p:nvSpPr>
            <p:spPr bwMode="auto">
              <a:xfrm>
                <a:off x="1008" y="2112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80" name="Line 41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77" name="Line 42"/>
            <p:cNvSpPr>
              <a:spLocks noChangeShapeType="1"/>
            </p:cNvSpPr>
            <p:nvPr/>
          </p:nvSpPr>
          <p:spPr bwMode="auto">
            <a:xfrm>
              <a:off x="4014" y="2784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2337291" y="2365774"/>
            <a:ext cx="4869473" cy="384573"/>
            <a:chOff x="1315" y="2101"/>
            <a:chExt cx="3323" cy="323"/>
          </a:xfrm>
        </p:grpSpPr>
        <p:sp>
          <p:nvSpPr>
            <p:cNvPr id="10267" name="Line 44"/>
            <p:cNvSpPr>
              <a:spLocks noChangeShapeType="1"/>
            </p:cNvSpPr>
            <p:nvPr/>
          </p:nvSpPr>
          <p:spPr bwMode="auto">
            <a:xfrm>
              <a:off x="2190" y="2246"/>
              <a:ext cx="1824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8" name="Line 45"/>
            <p:cNvSpPr>
              <a:spLocks noChangeShapeType="1"/>
            </p:cNvSpPr>
            <p:nvPr/>
          </p:nvSpPr>
          <p:spPr bwMode="auto">
            <a:xfrm>
              <a:off x="2190" y="2218"/>
              <a:ext cx="0" cy="4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Line 46"/>
            <p:cNvSpPr>
              <a:spLocks noChangeShapeType="1"/>
            </p:cNvSpPr>
            <p:nvPr/>
          </p:nvSpPr>
          <p:spPr bwMode="auto">
            <a:xfrm>
              <a:off x="4638" y="2238"/>
              <a:ext cx="0" cy="48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70" name="Group 47"/>
            <p:cNvGrpSpPr>
              <a:grpSpLocks/>
            </p:cNvGrpSpPr>
            <p:nvPr/>
          </p:nvGrpSpPr>
          <p:grpSpPr bwMode="auto">
            <a:xfrm>
              <a:off x="4014" y="2228"/>
              <a:ext cx="624" cy="48"/>
              <a:chOff x="3408" y="1278"/>
              <a:chExt cx="624" cy="48"/>
            </a:xfrm>
          </p:grpSpPr>
          <p:sp>
            <p:nvSpPr>
              <p:cNvPr id="10274" name="Line 48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5" name="Line 49"/>
              <p:cNvSpPr>
                <a:spLocks noChangeShapeType="1"/>
              </p:cNvSpPr>
              <p:nvPr/>
            </p:nvSpPr>
            <p:spPr bwMode="auto">
              <a:xfrm>
                <a:off x="4032" y="1278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71" name="AutoShape 50"/>
            <p:cNvSpPr>
              <a:spLocks/>
            </p:cNvSpPr>
            <p:nvPr/>
          </p:nvSpPr>
          <p:spPr bwMode="auto">
            <a:xfrm rot="16200000">
              <a:off x="3375" y="975"/>
              <a:ext cx="48" cy="2418"/>
            </a:xfrm>
            <a:prstGeom prst="rightBracket">
              <a:avLst>
                <a:gd name="adj" fmla="val 425000"/>
              </a:avLst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72" name="Text Box 51"/>
            <p:cNvSpPr txBox="1">
              <a:spLocks noChangeArrowheads="1"/>
            </p:cNvSpPr>
            <p:nvPr/>
          </p:nvSpPr>
          <p:spPr bwMode="auto">
            <a:xfrm>
              <a:off x="1315" y="2101"/>
              <a:ext cx="912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Tuổi bố: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2255807" y="2805108"/>
            <a:ext cx="2264019" cy="384571"/>
            <a:chOff x="1289" y="3028"/>
            <a:chExt cx="1545" cy="323"/>
          </a:xfrm>
        </p:grpSpPr>
        <p:grpSp>
          <p:nvGrpSpPr>
            <p:cNvPr id="10260" name="Group 54"/>
            <p:cNvGrpSpPr>
              <a:grpSpLocks/>
            </p:cNvGrpSpPr>
            <p:nvPr/>
          </p:nvGrpSpPr>
          <p:grpSpPr bwMode="auto">
            <a:xfrm>
              <a:off x="2200" y="3148"/>
              <a:ext cx="634" cy="49"/>
              <a:chOff x="1594" y="1552"/>
              <a:chExt cx="634" cy="49"/>
            </a:xfrm>
          </p:grpSpPr>
          <p:sp>
            <p:nvSpPr>
              <p:cNvPr id="10264" name="Line 55"/>
              <p:cNvSpPr>
                <a:spLocks noChangeShapeType="1"/>
              </p:cNvSpPr>
              <p:nvPr/>
            </p:nvSpPr>
            <p:spPr bwMode="auto">
              <a:xfrm flipV="1">
                <a:off x="1594" y="1552"/>
                <a:ext cx="634" cy="19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5" name="Line 56"/>
              <p:cNvSpPr>
                <a:spLocks noChangeShapeType="1"/>
              </p:cNvSpPr>
              <p:nvPr/>
            </p:nvSpPr>
            <p:spPr bwMode="auto">
              <a:xfrm>
                <a:off x="1606" y="1553"/>
                <a:ext cx="0" cy="4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62" name="Text Box 59"/>
            <p:cNvSpPr txBox="1">
              <a:spLocks noChangeArrowheads="1"/>
            </p:cNvSpPr>
            <p:nvPr/>
          </p:nvSpPr>
          <p:spPr bwMode="auto">
            <a:xfrm>
              <a:off x="1289" y="3028"/>
              <a:ext cx="911" cy="32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900" b="1" dirty="0">
                  <a:solidFill>
                    <a:srgbClr val="FFFF00"/>
                  </a:solidFill>
                  <a:latin typeface="Arial" charset="0"/>
                </a:rPr>
                <a:t>Tuổi con:</a:t>
              </a:r>
            </a:p>
          </p:txBody>
        </p:sp>
      </p:grpSp>
      <p:grpSp>
        <p:nvGrpSpPr>
          <p:cNvPr id="8" name="Group 70"/>
          <p:cNvGrpSpPr>
            <a:grpSpLocks/>
          </p:cNvGrpSpPr>
          <p:nvPr/>
        </p:nvGrpSpPr>
        <p:grpSpPr bwMode="auto">
          <a:xfrm>
            <a:off x="4602772" y="2573979"/>
            <a:ext cx="2561493" cy="789385"/>
            <a:chOff x="3397" y="3327"/>
            <a:chExt cx="1748" cy="663"/>
          </a:xfrm>
        </p:grpSpPr>
        <p:sp>
          <p:nvSpPr>
            <p:cNvPr id="10258" name="AutoShape 62"/>
            <p:cNvSpPr>
              <a:spLocks/>
            </p:cNvSpPr>
            <p:nvPr/>
          </p:nvSpPr>
          <p:spPr bwMode="auto">
            <a:xfrm rot="5400000">
              <a:off x="4235" y="2489"/>
              <a:ext cx="71" cy="1748"/>
            </a:xfrm>
            <a:prstGeom prst="rightBrace">
              <a:avLst>
                <a:gd name="adj1" fmla="val 108333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9" name="Text Box 63"/>
            <p:cNvSpPr txBox="1">
              <a:spLocks noChangeArrowheads="1"/>
            </p:cNvSpPr>
            <p:nvPr/>
          </p:nvSpPr>
          <p:spPr bwMode="auto">
            <a:xfrm>
              <a:off x="4011" y="3447"/>
              <a:ext cx="584" cy="5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38 tuổi</a:t>
              </a:r>
            </a:p>
          </p:txBody>
        </p:sp>
      </p:grp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7385543" y="2332435"/>
            <a:ext cx="1011115" cy="857250"/>
            <a:chOff x="4782" y="2688"/>
            <a:chExt cx="306" cy="672"/>
          </a:xfrm>
        </p:grpSpPr>
        <p:sp>
          <p:nvSpPr>
            <p:cNvPr id="10256" name="AutoShape 65"/>
            <p:cNvSpPr>
              <a:spLocks/>
            </p:cNvSpPr>
            <p:nvPr/>
          </p:nvSpPr>
          <p:spPr bwMode="auto">
            <a:xfrm>
              <a:off x="4782" y="2688"/>
              <a:ext cx="49" cy="672"/>
            </a:xfrm>
            <a:prstGeom prst="rightBrace">
              <a:avLst>
                <a:gd name="adj1" fmla="val 114286"/>
                <a:gd name="adj2" fmla="val 50000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257" name="Text Box 66"/>
            <p:cNvSpPr txBox="1">
              <a:spLocks noChangeArrowheads="1"/>
            </p:cNvSpPr>
            <p:nvPr/>
          </p:nvSpPr>
          <p:spPr bwMode="auto">
            <a:xfrm>
              <a:off x="4800" y="2900"/>
              <a:ext cx="288" cy="29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b="1" dirty="0">
                  <a:solidFill>
                    <a:srgbClr val="FFFF00"/>
                  </a:solidFill>
                  <a:latin typeface="Arial" charset="0"/>
                </a:rPr>
                <a:t>58 tuổi</a:t>
              </a:r>
            </a:p>
          </p:txBody>
        </p:sp>
      </p:grpSp>
      <p:sp>
        <p:nvSpPr>
          <p:cNvPr id="997443" name="Text Box 67"/>
          <p:cNvSpPr txBox="1">
            <a:spLocks noChangeArrowheads="1"/>
          </p:cNvSpPr>
          <p:nvPr/>
        </p:nvSpPr>
        <p:spPr bwMode="auto">
          <a:xfrm>
            <a:off x="1041888" y="1978144"/>
            <a:ext cx="1899138" cy="4787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600" b="1" i="1" dirty="0">
                <a:solidFill>
                  <a:srgbClr val="FFFF00"/>
                </a:solidFill>
                <a:latin typeface="Arial" charset="0"/>
              </a:rPr>
              <a:t>Tóm tắt:</a:t>
            </a:r>
          </a:p>
        </p:txBody>
      </p:sp>
      <p:sp>
        <p:nvSpPr>
          <p:cNvPr id="997447" name="Text Box 71"/>
          <p:cNvSpPr txBox="1">
            <a:spLocks noChangeArrowheads="1"/>
          </p:cNvSpPr>
          <p:nvPr/>
        </p:nvSpPr>
        <p:spPr bwMode="auto">
          <a:xfrm>
            <a:off x="4962427" y="2184122"/>
            <a:ext cx="926123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 tuổi</a:t>
            </a:r>
          </a:p>
        </p:txBody>
      </p:sp>
      <p:sp>
        <p:nvSpPr>
          <p:cNvPr id="997448" name="Text Box 72"/>
          <p:cNvSpPr txBox="1">
            <a:spLocks noChangeArrowheads="1"/>
          </p:cNvSpPr>
          <p:nvPr/>
        </p:nvSpPr>
        <p:spPr bwMode="auto">
          <a:xfrm>
            <a:off x="3611206" y="3180048"/>
            <a:ext cx="926123" cy="3402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77925" tIns="38963" rIns="77925" bIns="38963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700" b="1" dirty="0">
                <a:solidFill>
                  <a:srgbClr val="FFFF00"/>
                </a:solidFill>
                <a:latin typeface="Arial" charset="0"/>
              </a:rPr>
              <a:t>? tuổi</a:t>
            </a:r>
          </a:p>
        </p:txBody>
      </p:sp>
      <p:sp>
        <p:nvSpPr>
          <p:cNvPr id="10255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-64583" y="1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1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230332" y="4480328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2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316522" y="4480329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sp>
        <p:nvSpPr>
          <p:cNvPr id="43" name="Oval 74" descr="daisy_button_yellow_hb">
            <a:hlinkClick r:id="rId3" action="ppaction://hlinkpres?slideindex=13&amp;slidetitle=Slide 13"/>
          </p:cNvPr>
          <p:cNvSpPr>
            <a:spLocks noChangeArrowheads="1"/>
          </p:cNvSpPr>
          <p:nvPr/>
        </p:nvSpPr>
        <p:spPr bwMode="auto">
          <a:xfrm>
            <a:off x="8396547" y="-19894"/>
            <a:ext cx="701920" cy="526256"/>
          </a:xfrm>
          <a:prstGeom prst="ellipse">
            <a:avLst/>
          </a:prstGeom>
          <a:blipFill dpi="0" rotWithShape="0">
            <a:blip r:embed="rId4">
              <a:lum bright="-12000" contrast="30000"/>
            </a:blip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wrap="none" lIns="77925" tIns="38963" rIns="77925" bIns="38963" anchor="ctr"/>
          <a:lstStyle/>
          <a:p>
            <a:pPr algn="ctr"/>
            <a:endParaRPr lang="en-US" sz="4100" b="1">
              <a:latin typeface="Arial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260649" y="1286654"/>
            <a:ext cx="267760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4455094" y="1274442"/>
            <a:ext cx="79527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447800" y="1651694"/>
            <a:ext cx="354623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>
            <a:off x="2316831" y="1322777"/>
            <a:ext cx="331492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>
            <a:off x="3750756" y="1286654"/>
            <a:ext cx="422764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3119804" y="1651694"/>
            <a:ext cx="2098431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701914" y="1651694"/>
            <a:ext cx="2139266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765975" y="1286654"/>
            <a:ext cx="562708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0" name="Picture 49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846" y="4528457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52" descr="Buomb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625" y="-400044"/>
            <a:ext cx="8959362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AutoShape 58"/>
          <p:cNvSpPr>
            <a:spLocks/>
          </p:cNvSpPr>
          <p:nvPr/>
        </p:nvSpPr>
        <p:spPr bwMode="auto">
          <a:xfrm rot="5400000">
            <a:off x="4051407" y="2601029"/>
            <a:ext cx="45719" cy="856307"/>
          </a:xfrm>
          <a:prstGeom prst="rightBracket">
            <a:avLst>
              <a:gd name="adj" fmla="val 316667"/>
            </a:avLst>
          </a:prstGeom>
          <a:noFill/>
          <a:ln w="9525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 flipH="1">
            <a:off x="4531495" y="2913455"/>
            <a:ext cx="0" cy="6697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7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7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9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9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97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97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7380" grpId="0" animBg="1"/>
      <p:bldP spid="997443" grpId="0"/>
      <p:bldP spid="997447" grpId="0"/>
      <p:bldP spid="997448" grpId="0"/>
      <p:bldP spid="54" grpId="0" animBg="1"/>
      <p:bldP spid="5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1">
      <a:dk1>
        <a:sysClr val="windowText" lastClr="000000"/>
      </a:dk1>
      <a:lt1>
        <a:sysClr val="window" lastClr="FFFFFF"/>
      </a:lt1>
      <a:dk2>
        <a:srgbClr val="248D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14181</TotalTime>
  <Words>1172</Words>
  <Application>Microsoft Office PowerPoint</Application>
  <PresentationFormat>On-screen Show (16:9)</PresentationFormat>
  <Paragraphs>255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3: Cả hai lớp 4A và 4B trồng được 600 cây. Lớp 4A trồng được ít hơn lớp 4B là 50 cây. Hỏi mỗi lớp trồng được bao nhiêu cây?</vt:lpstr>
      <vt:lpstr>PowerPoint Presentation</vt:lpstr>
      <vt:lpstr>PowerPoint Presentation</vt:lpstr>
      <vt:lpstr>PowerPoint Presentation</vt:lpstr>
      <vt:lpstr>PowerPoint Presentation</vt:lpstr>
    </vt:vector>
  </TitlesOfParts>
  <Company>quan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Olimpic ®Þa lý</dc:title>
  <dc:creator>quan</dc:creator>
  <cp:lastModifiedBy>WIN</cp:lastModifiedBy>
  <cp:revision>821</cp:revision>
  <dcterms:created xsi:type="dcterms:W3CDTF">2004-10-20T13:02:08Z</dcterms:created>
  <dcterms:modified xsi:type="dcterms:W3CDTF">2021-11-08T03:00:34Z</dcterms:modified>
</cp:coreProperties>
</file>